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65" r:id="rId6"/>
    <p:sldId id="270" r:id="rId7"/>
    <p:sldId id="257" r:id="rId8"/>
    <p:sldId id="266" r:id="rId9"/>
    <p:sldId id="271" r:id="rId10"/>
    <p:sldId id="272" r:id="rId11"/>
    <p:sldId id="276" r:id="rId12"/>
    <p:sldId id="277" r:id="rId13"/>
    <p:sldId id="268" r:id="rId14"/>
    <p:sldId id="273" r:id="rId15"/>
    <p:sldId id="274" r:id="rId16"/>
    <p:sldId id="280" r:id="rId17"/>
    <p:sldId id="281" r:id="rId18"/>
    <p:sldId id="279" r:id="rId19"/>
    <p:sldId id="278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58" r:id="rId29"/>
    <p:sldId id="275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9CB"/>
    <a:srgbClr val="2B4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5043C-9C94-464A-B0B6-23A5F2ED9F4C}" type="datetimeFigureOut">
              <a:rPr lang="en-AU" smtClean="0"/>
              <a:t>22/06/2017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3DDE5-B5A5-45C5-AE11-CCA1FC707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02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8C85-4A0C-43EC-8A4F-EE01BE3D727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45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ewishcare.org.au/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://www.facebook.com/JewishCareVic" TargetMode="External"/><Relationship Id="rId7" Type="http://schemas.openxmlformats.org/officeDocument/2006/relationships/hyperlink" Target="http://www.blogjewishcare.org.au.wordpress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nstagram.com/jewishcarevic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youtube.com/jewishcarevic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://www.twitter.com/jewishcarevic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16583"/>
            <a:ext cx="5724129" cy="563050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2423" y="1412776"/>
            <a:ext cx="2232025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5A9CB"/>
                </a:solidFill>
              </a:defRPr>
            </a:lvl1pPr>
          </a:lstStyle>
          <a:p>
            <a:pPr lvl="0"/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</a:t>
            </a:r>
            <a:endParaRPr lang="en-A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7029" y="1412776"/>
            <a:ext cx="20358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>
                <a:solidFill>
                  <a:srgbClr val="95A9CB"/>
                </a:solidFill>
              </a:rPr>
              <a:t>Presented by:</a:t>
            </a:r>
            <a:endParaRPr lang="en-AU" sz="2600" dirty="0">
              <a:solidFill>
                <a:srgbClr val="95A9CB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14020" y="1412776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>
                <a:solidFill>
                  <a:srgbClr val="95A9CB"/>
                </a:solidFill>
              </a:rPr>
              <a:t>Date:</a:t>
            </a:r>
            <a:endParaRPr lang="en-AU" sz="2600" dirty="0">
              <a:solidFill>
                <a:srgbClr val="95A9CB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79713" y="1412776"/>
            <a:ext cx="3634308" cy="503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95A9CB"/>
                </a:solidFill>
              </a:defRPr>
            </a:lvl1pPr>
          </a:lstStyle>
          <a:p>
            <a:pPr lvl="0"/>
            <a:r>
              <a:rPr lang="en-US" dirty="0" smtClean="0"/>
              <a:t>Your name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7475" y="668313"/>
            <a:ext cx="5495925" cy="563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36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JewishCare PP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824" y="332656"/>
            <a:ext cx="650140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891" y="981224"/>
            <a:ext cx="6496341" cy="503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95A9CB"/>
                </a:solidFill>
              </a:defRPr>
            </a:lvl1pPr>
          </a:lstStyle>
          <a:p>
            <a:pPr lvl="0"/>
            <a:r>
              <a:rPr lang="en-US" dirty="0" smtClean="0"/>
              <a:t>Page Sub Heading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1485404"/>
            <a:ext cx="6480720" cy="503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B4172"/>
                </a:solidFill>
              </a:defRPr>
            </a:lvl1pPr>
          </a:lstStyle>
          <a:p>
            <a:pPr lvl="0"/>
            <a:r>
              <a:rPr lang="en-US" dirty="0" smtClean="0"/>
              <a:t>Section Heading</a:t>
            </a:r>
            <a:endParaRPr lang="en-A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95918" y="2060624"/>
            <a:ext cx="7184394" cy="2376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>
              <a:defRPr/>
            </a:pPr>
            <a:r>
              <a:rPr lang="en-AU" dirty="0" smtClean="0">
                <a:latin typeface="+mn-lt"/>
              </a:rPr>
              <a:t>This slide </a:t>
            </a:r>
            <a:r>
              <a:rPr lang="en-AU" dirty="0" smtClean="0"/>
              <a:t>design is the main internal page slide for all presentations.</a:t>
            </a:r>
          </a:p>
          <a:p>
            <a:pPr>
              <a:defRPr/>
            </a:pPr>
            <a:r>
              <a:rPr lang="en-AU" dirty="0" smtClean="0"/>
              <a:t>Text MUST NOT run over the ribbon border design.</a:t>
            </a:r>
          </a:p>
          <a:p>
            <a:pPr>
              <a:defRPr/>
            </a:pPr>
            <a:r>
              <a:rPr lang="en-AU" dirty="0" smtClean="0"/>
              <a:t>Body copy font size must be no smaller than 18pt</a:t>
            </a:r>
          </a:p>
          <a:p>
            <a:pPr>
              <a:defRPr/>
            </a:pPr>
            <a:r>
              <a:rPr lang="en-AU" dirty="0" smtClean="0"/>
              <a:t>Body copy font size must be </a:t>
            </a:r>
            <a:r>
              <a:rPr lang="en-AU" sz="2400" dirty="0" smtClean="0">
                <a:latin typeface="+mn-lt"/>
              </a:rPr>
              <a:t>no larger than 24pt</a:t>
            </a:r>
          </a:p>
          <a:p>
            <a:pPr>
              <a:defRPr/>
            </a:pPr>
            <a:r>
              <a:rPr lang="en-AU" sz="2400" dirty="0" smtClean="0">
                <a:latin typeface="+mn-lt"/>
              </a:rPr>
              <a:t>(Delete this instruction to start building your slide pack)</a:t>
            </a:r>
            <a:endParaRPr lang="en-A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3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No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ewishCare PPT template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824" y="332656"/>
            <a:ext cx="650140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AU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3891" y="981224"/>
            <a:ext cx="6496341" cy="503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95A9CB"/>
                </a:solidFill>
              </a:defRPr>
            </a:lvl1pPr>
          </a:lstStyle>
          <a:p>
            <a:pPr lvl="0"/>
            <a:r>
              <a:rPr lang="en-US" dirty="0" smtClean="0"/>
              <a:t>Page Sub Heading</a:t>
            </a:r>
            <a:endParaRPr lang="en-AU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1485404"/>
            <a:ext cx="6480720" cy="503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B4172"/>
                </a:solidFill>
              </a:defRPr>
            </a:lvl1pPr>
          </a:lstStyle>
          <a:p>
            <a:pPr lvl="0"/>
            <a:r>
              <a:rPr lang="en-US" dirty="0" smtClean="0"/>
              <a:t>Section Heading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95918" y="2060624"/>
            <a:ext cx="7112386" cy="2376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>
              <a:defRPr/>
            </a:pPr>
            <a:r>
              <a:rPr lang="en-AU" dirty="0" smtClean="0">
                <a:latin typeface="+mn-lt"/>
              </a:rPr>
              <a:t>This slide without the ribbon border is only to be used when images need to be presented that are too large to use when the border is visible.</a:t>
            </a:r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r>
              <a:rPr lang="en-AU" dirty="0" smtClean="0">
                <a:latin typeface="+mn-lt"/>
              </a:rPr>
              <a:t>Images should not overlap the ribbon design.</a:t>
            </a:r>
          </a:p>
          <a:p>
            <a:pPr>
              <a:defRPr/>
            </a:pPr>
            <a:r>
              <a:rPr lang="en-AU" dirty="0" smtClean="0">
                <a:latin typeface="+mn-lt"/>
              </a:rPr>
              <a:t>(Delete this instruction to start building your slide pack)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579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ewishCare PPT template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33375"/>
            <a:ext cx="8208962" cy="1871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This blank slide is to be used when presenting full page images, tables or graphs that will not effectively fit within the design elements of the previous slides.</a:t>
            </a:r>
          </a:p>
          <a:p>
            <a:pPr lvl="0"/>
            <a:r>
              <a:rPr lang="en-US" dirty="0" smtClean="0"/>
              <a:t>(Delete this text when building your slide pack)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541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wishCare PPT templat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8824" y="332656"/>
            <a:ext cx="650140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AU" dirty="0"/>
          </a:p>
        </p:txBody>
      </p:sp>
      <p:sp>
        <p:nvSpPr>
          <p:cNvPr id="12" name="TextBox 6"/>
          <p:cNvSpPr txBox="1">
            <a:spLocks noChangeArrowheads="1"/>
          </p:cNvSpPr>
          <p:nvPr userDrawn="1"/>
        </p:nvSpPr>
        <p:spPr bwMode="auto">
          <a:xfrm>
            <a:off x="755576" y="1124744"/>
            <a:ext cx="496855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eaLnBrk="1" hangingPunct="1"/>
            <a:r>
              <a:rPr lang="en-US" altLang="en-US" sz="1800" b="1" kern="1200" dirty="0" smtClean="0">
                <a:solidFill>
                  <a:srgbClr val="2B4172"/>
                </a:solidFill>
                <a:latin typeface="+mn-lt"/>
                <a:ea typeface="ＭＳ Ｐゴシック" pitchFamily="54" charset="-128"/>
                <a:cs typeface="+mn-cs"/>
              </a:rPr>
              <a:t>Friend:</a:t>
            </a:r>
          </a:p>
          <a:p>
            <a:pPr eaLnBrk="1" hangingPunct="1"/>
            <a:r>
              <a:rPr lang="en-US" altLang="en-US" sz="1600" kern="1200" dirty="0" smtClean="0">
                <a:solidFill>
                  <a:schemeClr val="tx1"/>
                </a:solidFill>
                <a:latin typeface="+mn-lt"/>
                <a:ea typeface="ＭＳ Ｐゴシック" pitchFamily="54" charset="-128"/>
                <a:cs typeface="+mn-cs"/>
                <a:hlinkClick r:id="rId3"/>
              </a:rPr>
              <a:t>www.facebook.com/jewishcarevictoria</a:t>
            </a:r>
            <a:endParaRPr lang="en-US" altLang="en-US" sz="1600" kern="1200" dirty="0" smtClean="0">
              <a:solidFill>
                <a:schemeClr val="tx1"/>
              </a:solidFill>
              <a:latin typeface="+mn-lt"/>
              <a:ea typeface="ＭＳ Ｐゴシック" pitchFamily="54" charset="-128"/>
              <a:cs typeface="+mn-cs"/>
            </a:endParaRPr>
          </a:p>
          <a:p>
            <a:pPr eaLnBrk="1" hangingPunct="1"/>
            <a:endParaRPr lang="en-US" altLang="en-US" sz="1000" b="1" dirty="0" smtClean="0">
              <a:solidFill>
                <a:srgbClr val="2B4172"/>
              </a:solidFill>
              <a:latin typeface="+mn-lt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2B4172"/>
                </a:solidFill>
                <a:latin typeface="+mn-lt"/>
              </a:rPr>
              <a:t>Follow</a:t>
            </a:r>
            <a:r>
              <a:rPr lang="en-US" altLang="en-US" sz="1800" b="1" dirty="0">
                <a:solidFill>
                  <a:srgbClr val="2B4172"/>
                </a:solidFill>
                <a:latin typeface="+mn-lt"/>
              </a:rPr>
              <a:t>:</a:t>
            </a:r>
          </a:p>
          <a:p>
            <a:pPr eaLnBrk="1" hangingPunct="1"/>
            <a:r>
              <a:rPr lang="en-US" altLang="en-US" sz="1600" dirty="0" smtClean="0">
                <a:latin typeface="+mn-lt"/>
                <a:hlinkClick r:id="rId4"/>
              </a:rPr>
              <a:t>www.twitter.com/jewishcarevic</a:t>
            </a:r>
            <a:r>
              <a:rPr lang="en-US" altLang="en-US" sz="1600" dirty="0" smtClean="0">
                <a:latin typeface="+mn-lt"/>
              </a:rPr>
              <a:t> (@</a:t>
            </a:r>
            <a:r>
              <a:rPr lang="en-US" altLang="en-US" sz="1600" dirty="0" err="1" smtClean="0">
                <a:latin typeface="+mn-lt"/>
              </a:rPr>
              <a:t>jewishcarevic</a:t>
            </a:r>
            <a:r>
              <a:rPr lang="en-US" altLang="en-US" sz="1600" dirty="0" smtClean="0">
                <a:latin typeface="+mn-lt"/>
              </a:rPr>
              <a:t>)</a:t>
            </a:r>
            <a:endParaRPr lang="en-US" altLang="en-US" sz="1800" dirty="0">
              <a:latin typeface="+mn-lt"/>
            </a:endParaRPr>
          </a:p>
          <a:p>
            <a:pPr eaLnBrk="1" hangingPunct="1"/>
            <a:endParaRPr lang="en-US" altLang="en-US" sz="1000" dirty="0">
              <a:latin typeface="+mn-lt"/>
            </a:endParaRPr>
          </a:p>
          <a:p>
            <a:pPr eaLnBrk="1" hangingPunct="1"/>
            <a:r>
              <a:rPr lang="en-US" altLang="en-US" sz="1800" b="1" dirty="0">
                <a:solidFill>
                  <a:srgbClr val="2B4172"/>
                </a:solidFill>
                <a:latin typeface="+mn-lt"/>
              </a:rPr>
              <a:t>Watch:</a:t>
            </a:r>
          </a:p>
          <a:p>
            <a:pPr eaLnBrk="1" hangingPunct="1"/>
            <a:r>
              <a:rPr lang="en-US" altLang="en-US" sz="1600" dirty="0" smtClean="0">
                <a:latin typeface="+mn-lt"/>
                <a:hlinkClick r:id="rId5"/>
              </a:rPr>
              <a:t>www.youtube.com/jewishcarevic</a:t>
            </a:r>
            <a:endParaRPr lang="en-US" altLang="en-US" sz="1800" dirty="0">
              <a:latin typeface="+mn-lt"/>
            </a:endParaRPr>
          </a:p>
          <a:p>
            <a:pPr eaLnBrk="1" hangingPunct="1"/>
            <a:endParaRPr lang="en-US" altLang="en-US" sz="1000" dirty="0">
              <a:latin typeface="+mn-lt"/>
            </a:endParaRPr>
          </a:p>
          <a:p>
            <a:pPr eaLnBrk="1" hangingPunct="1"/>
            <a:r>
              <a:rPr lang="en-US" altLang="en-US" sz="1800" b="1" dirty="0">
                <a:solidFill>
                  <a:srgbClr val="2B4172"/>
                </a:solidFill>
                <a:latin typeface="+mn-lt"/>
              </a:rPr>
              <a:t>Follow:</a:t>
            </a:r>
          </a:p>
          <a:p>
            <a:pPr eaLnBrk="1" hangingPunct="1"/>
            <a:r>
              <a:rPr lang="en-US" altLang="en-US" sz="1600" dirty="0" smtClean="0">
                <a:latin typeface="+mn-lt"/>
                <a:hlinkClick r:id="rId6"/>
              </a:rPr>
              <a:t>www.instagram.com/jewishcarevic</a:t>
            </a:r>
            <a:r>
              <a:rPr lang="en-US" altLang="en-US" sz="1600" dirty="0" smtClean="0">
                <a:latin typeface="+mn-lt"/>
              </a:rPr>
              <a:t> (@</a:t>
            </a:r>
            <a:r>
              <a:rPr lang="en-US" altLang="en-US" sz="1600" dirty="0" err="1" smtClean="0">
                <a:latin typeface="+mn-lt"/>
              </a:rPr>
              <a:t>jewishcarevic</a:t>
            </a:r>
            <a:r>
              <a:rPr lang="en-US" altLang="en-US" sz="1600" dirty="0" smtClean="0">
                <a:latin typeface="+mn-lt"/>
              </a:rPr>
              <a:t>)</a:t>
            </a:r>
            <a:endParaRPr lang="en-US" altLang="en-US" sz="1600" dirty="0">
              <a:latin typeface="+mn-lt"/>
            </a:endParaRPr>
          </a:p>
          <a:p>
            <a:pPr eaLnBrk="1" hangingPunct="1"/>
            <a:endParaRPr lang="en-US" altLang="en-US" sz="1000" dirty="0">
              <a:latin typeface="+mn-lt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2B4172"/>
                </a:solidFill>
                <a:latin typeface="+mn-lt"/>
              </a:rPr>
              <a:t>Subscribe:</a:t>
            </a:r>
          </a:p>
          <a:p>
            <a:pPr eaLnBrk="1" hangingPunct="1"/>
            <a:r>
              <a:rPr lang="en-US" altLang="en-US" sz="1600" b="0" i="0" dirty="0" smtClean="0">
                <a:solidFill>
                  <a:srgbClr val="2B4172"/>
                </a:solidFill>
                <a:latin typeface="+mn-lt"/>
                <a:hlinkClick r:id="rId7"/>
              </a:rPr>
              <a:t>www.blogjewishcare.org.au.wordpress</a:t>
            </a:r>
            <a:endParaRPr lang="en-US" altLang="en-US" sz="1800" b="0" i="0" dirty="0" smtClean="0">
              <a:solidFill>
                <a:srgbClr val="2B4172"/>
              </a:solidFill>
              <a:latin typeface="+mn-lt"/>
            </a:endParaRPr>
          </a:p>
          <a:p>
            <a:pPr eaLnBrk="1" hangingPunct="1"/>
            <a:endParaRPr lang="en-US" altLang="en-US" sz="1000" b="1" dirty="0" smtClean="0">
              <a:solidFill>
                <a:srgbClr val="2B4172"/>
              </a:solidFill>
              <a:latin typeface="+mn-lt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2B4172"/>
                </a:solidFill>
                <a:latin typeface="+mn-lt"/>
              </a:rPr>
              <a:t>Web</a:t>
            </a:r>
            <a:r>
              <a:rPr lang="en-US" altLang="en-US" sz="1800" b="1" dirty="0">
                <a:solidFill>
                  <a:srgbClr val="2B4172"/>
                </a:solidFill>
                <a:latin typeface="+mn-lt"/>
              </a:rPr>
              <a:t>:</a:t>
            </a:r>
          </a:p>
          <a:p>
            <a:pPr eaLnBrk="1" hangingPunct="1"/>
            <a:r>
              <a:rPr lang="en-US" altLang="en-US" sz="1600" dirty="0" smtClean="0">
                <a:latin typeface="+mn-lt"/>
                <a:hlinkClick r:id="rId8"/>
              </a:rPr>
              <a:t>www.jewishcare.org.au</a:t>
            </a:r>
            <a:endParaRPr lang="en-US" altLang="en-US" sz="1600" dirty="0" smtClean="0">
              <a:latin typeface="+mn-lt"/>
            </a:endParaRPr>
          </a:p>
          <a:p>
            <a:pPr eaLnBrk="1" hangingPunct="1"/>
            <a:endParaRPr lang="en-US" altLang="en-US" sz="1000" dirty="0" smtClean="0">
              <a:latin typeface="+mn-lt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2B4172"/>
                </a:solidFill>
                <a:latin typeface="+mn-lt"/>
              </a:rPr>
              <a:t>Email:</a:t>
            </a:r>
            <a:endParaRPr lang="en-AU" altLang="en-US" sz="2000" b="1" dirty="0">
              <a:solidFill>
                <a:srgbClr val="2B4172"/>
              </a:solidFill>
            </a:endParaRPr>
          </a:p>
        </p:txBody>
      </p:sp>
      <p:pic>
        <p:nvPicPr>
          <p:cNvPr id="1028" name="Picture 4" descr="G:\Fundraising\MARKETING-AND-COMMUNICATIONS\SOCIAL &amp; DIGITAL MEDIA\Icons &amp; Images\2015 Social Icon Set\facebook_icon_small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8104"/>
            <a:ext cx="493179" cy="4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Fundraising\MARKETING-AND-COMMUNICATIONS\SOCIAL &amp; DIGITAL MEDIA\Icons &amp; Images\2015 Social Icon Set\twitter_icon_small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2" y="1854349"/>
            <a:ext cx="492634" cy="49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Fundraising\MARKETING-AND-COMMUNICATIONS\SOCIAL &amp; DIGITAL MEDIA\Icons &amp; Images\2015 Social Icon Set\youtube_icon_small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2421"/>
            <a:ext cx="492634" cy="49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Fundraising\MARKETING-AND-COMMUNICATIONS\SOCIAL &amp; DIGITAL MEDIA\Icons &amp; Images\2015 Social Icon Set\instagram_icon_small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Fundraising\MARKETING-AND-COMMUNICATIONS\SOCIAL &amp; DIGITAL MEDIA\Icons &amp; Images\2015 Social Icon Set\wordpress_icon_small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" y="3861048"/>
            <a:ext cx="511684" cy="51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Fundraising\MARKETING-AND-COMMUNICATIONS\SOCIAL &amp; DIGITAL MEDIA\Icons &amp; Images\2015 Social Icon Set\www_icon_small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7" y="4581128"/>
            <a:ext cx="505569" cy="5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5444009"/>
            <a:ext cx="4967287" cy="361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Type your email address here</a:t>
            </a:r>
            <a:endParaRPr lang="en-AU" dirty="0"/>
          </a:p>
        </p:txBody>
      </p:sp>
      <p:pic>
        <p:nvPicPr>
          <p:cNvPr id="1034" name="Picture 10" descr="G:\Fundraising\MARKETING-AND-COMMUNICATIONS\SOCIAL &amp; DIGITAL MEDIA\Icons &amp; Images\2015 Social Icon Set\email_icon_small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7" y="5299695"/>
            <a:ext cx="505569" cy="5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0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51DEABC-D766-4322-8E78-B830FAE35C72}" type="datetime4">
              <a:rPr lang="en-US" smtClean="0"/>
              <a:pPr/>
              <a:t>June 22, 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1450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ewishCare PPT templates5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9" r:id="rId5"/>
    <p:sldLayoutId id="214748366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22/6/17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 smtClean="0"/>
              <a:t>Stephen Thomas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200" dirty="0" smtClean="0"/>
              <a:t>Mind the Gap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6684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EXSAT Grid </a:t>
            </a:r>
            <a:r>
              <a:rPr lang="en-AU" sz="2000" dirty="0" smtClean="0"/>
              <a:t>©</a:t>
            </a:r>
            <a:endParaRPr lang="en-AU" sz="2000" dirty="0"/>
          </a:p>
        </p:txBody>
      </p:sp>
      <p:pic>
        <p:nvPicPr>
          <p:cNvPr id="6" name="Picture 5" descr="C:\Users\Public\Pictures\Sample Pictures\EXSAT 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5436705" y="1073426"/>
            <a:ext cx="3" cy="5784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8478" y="2713383"/>
            <a:ext cx="8895522" cy="9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5267740" y="2579204"/>
            <a:ext cx="337930" cy="288235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7030224" y="1061002"/>
            <a:ext cx="2019353" cy="2985433"/>
          </a:xfrm>
          <a:prstGeom prst="rect">
            <a:avLst/>
          </a:prstGeom>
          <a:solidFill>
            <a:srgbClr val="A2B7CB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174A7C"/>
                </a:solidFill>
              </a:rPr>
              <a:t>The intersection between coordinates determines the Result</a:t>
            </a:r>
          </a:p>
          <a:p>
            <a:endParaRPr lang="en-AU" dirty="0">
              <a:solidFill>
                <a:srgbClr val="174A7C"/>
              </a:solidFill>
            </a:endParaRPr>
          </a:p>
          <a:p>
            <a:r>
              <a:rPr lang="en-AU" sz="1600" dirty="0" smtClean="0">
                <a:solidFill>
                  <a:srgbClr val="174A7C"/>
                </a:solidFill>
              </a:rPr>
              <a:t>In this example:</a:t>
            </a:r>
          </a:p>
          <a:p>
            <a:endParaRPr lang="en-AU" sz="1600" dirty="0">
              <a:solidFill>
                <a:srgbClr val="174A7C"/>
              </a:solidFill>
            </a:endParaRPr>
          </a:p>
          <a:p>
            <a:r>
              <a:rPr lang="en-AU" sz="1600" dirty="0" smtClean="0">
                <a:solidFill>
                  <a:srgbClr val="174A7C"/>
                </a:solidFill>
              </a:rPr>
              <a:t>Average </a:t>
            </a:r>
            <a:r>
              <a:rPr lang="en-AU" sz="1600" b="1" dirty="0" smtClean="0">
                <a:solidFill>
                  <a:srgbClr val="174A7C"/>
                </a:solidFill>
              </a:rPr>
              <a:t>E</a:t>
            </a:r>
            <a:r>
              <a:rPr lang="en-AU" sz="1600" dirty="0" smtClean="0">
                <a:solidFill>
                  <a:srgbClr val="174A7C"/>
                </a:solidFill>
              </a:rPr>
              <a:t> 	= 5</a:t>
            </a:r>
          </a:p>
          <a:p>
            <a:r>
              <a:rPr lang="en-AU" sz="1600" dirty="0" smtClean="0">
                <a:solidFill>
                  <a:srgbClr val="174A7C"/>
                </a:solidFill>
              </a:rPr>
              <a:t>Average </a:t>
            </a:r>
            <a:r>
              <a:rPr lang="en-AU" sz="1600" b="1" dirty="0" smtClean="0">
                <a:solidFill>
                  <a:srgbClr val="174A7C"/>
                </a:solidFill>
              </a:rPr>
              <a:t>S</a:t>
            </a:r>
            <a:r>
              <a:rPr lang="en-AU" sz="1600" dirty="0" smtClean="0">
                <a:solidFill>
                  <a:srgbClr val="174A7C"/>
                </a:solidFill>
              </a:rPr>
              <a:t> 	= 6.2</a:t>
            </a:r>
          </a:p>
          <a:p>
            <a:r>
              <a:rPr lang="en-AU" sz="1600" dirty="0" smtClean="0">
                <a:solidFill>
                  <a:srgbClr val="174A7C"/>
                </a:solidFill>
              </a:rPr>
              <a:t>Average </a:t>
            </a:r>
            <a:r>
              <a:rPr lang="en-AU" sz="1600" b="1" dirty="0" smtClean="0">
                <a:solidFill>
                  <a:srgbClr val="174A7C"/>
                </a:solidFill>
              </a:rPr>
              <a:t>GAP</a:t>
            </a:r>
            <a:r>
              <a:rPr lang="en-AU" sz="1600" dirty="0" smtClean="0">
                <a:solidFill>
                  <a:srgbClr val="174A7C"/>
                </a:solidFill>
              </a:rPr>
              <a:t>= 1.2</a:t>
            </a:r>
            <a:endParaRPr lang="en-AU" sz="1600" dirty="0">
              <a:solidFill>
                <a:srgbClr val="174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EXSAT Grid </a:t>
            </a:r>
            <a:r>
              <a:rPr lang="en-AU" sz="2000" dirty="0" smtClean="0"/>
              <a:t>©</a:t>
            </a:r>
            <a:endParaRPr lang="en-AU" sz="2000" dirty="0"/>
          </a:p>
        </p:txBody>
      </p:sp>
      <p:pic>
        <p:nvPicPr>
          <p:cNvPr id="6" name="Picture 5" descr="C:\Users\Public\Pictures\Sample Pictures\EXSAT 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5436705" y="1073426"/>
            <a:ext cx="3" cy="5784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506" y="5733256"/>
            <a:ext cx="8895522" cy="9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5267743" y="5589138"/>
            <a:ext cx="337930" cy="288235"/>
          </a:xfrm>
          <a:prstGeom prst="star5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030225" y="1073426"/>
            <a:ext cx="2019353" cy="2985433"/>
          </a:xfrm>
          <a:prstGeom prst="rect">
            <a:avLst/>
          </a:prstGeom>
          <a:solidFill>
            <a:srgbClr val="A2B7CB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174A7C"/>
                </a:solidFill>
              </a:rPr>
              <a:t>The intersection between coordinates determines the Result</a:t>
            </a:r>
          </a:p>
          <a:p>
            <a:endParaRPr lang="en-AU" dirty="0">
              <a:solidFill>
                <a:srgbClr val="174A7C"/>
              </a:solidFill>
            </a:endParaRPr>
          </a:p>
          <a:p>
            <a:r>
              <a:rPr lang="en-AU" sz="1600" dirty="0" smtClean="0">
                <a:solidFill>
                  <a:srgbClr val="174A7C"/>
                </a:solidFill>
              </a:rPr>
              <a:t>In this example:</a:t>
            </a:r>
          </a:p>
          <a:p>
            <a:endParaRPr lang="en-AU" sz="1600" dirty="0">
              <a:solidFill>
                <a:srgbClr val="174A7C"/>
              </a:solidFill>
            </a:endParaRPr>
          </a:p>
          <a:p>
            <a:r>
              <a:rPr lang="en-AU" sz="1600" dirty="0" smtClean="0">
                <a:solidFill>
                  <a:srgbClr val="174A7C"/>
                </a:solidFill>
              </a:rPr>
              <a:t>Average </a:t>
            </a:r>
            <a:r>
              <a:rPr lang="en-AU" sz="1600" b="1" dirty="0" smtClean="0">
                <a:solidFill>
                  <a:srgbClr val="174A7C"/>
                </a:solidFill>
              </a:rPr>
              <a:t>E</a:t>
            </a:r>
            <a:r>
              <a:rPr lang="en-AU" sz="1600" dirty="0" smtClean="0">
                <a:solidFill>
                  <a:srgbClr val="174A7C"/>
                </a:solidFill>
              </a:rPr>
              <a:t> 	= 1.5</a:t>
            </a:r>
          </a:p>
          <a:p>
            <a:r>
              <a:rPr lang="en-AU" sz="1600" dirty="0" smtClean="0">
                <a:solidFill>
                  <a:srgbClr val="174A7C"/>
                </a:solidFill>
              </a:rPr>
              <a:t>Average </a:t>
            </a:r>
            <a:r>
              <a:rPr lang="en-AU" sz="1600" b="1" dirty="0" smtClean="0">
                <a:solidFill>
                  <a:srgbClr val="174A7C"/>
                </a:solidFill>
              </a:rPr>
              <a:t>S</a:t>
            </a:r>
            <a:r>
              <a:rPr lang="en-AU" sz="1600" dirty="0" smtClean="0">
                <a:solidFill>
                  <a:srgbClr val="174A7C"/>
                </a:solidFill>
              </a:rPr>
              <a:t> 	= 2.7</a:t>
            </a:r>
          </a:p>
          <a:p>
            <a:r>
              <a:rPr lang="en-AU" sz="1600" dirty="0" smtClean="0">
                <a:solidFill>
                  <a:srgbClr val="174A7C"/>
                </a:solidFill>
              </a:rPr>
              <a:t>Average </a:t>
            </a:r>
            <a:r>
              <a:rPr lang="en-AU" sz="1600" b="1" dirty="0" smtClean="0">
                <a:solidFill>
                  <a:srgbClr val="174A7C"/>
                </a:solidFill>
              </a:rPr>
              <a:t>GAP </a:t>
            </a:r>
            <a:r>
              <a:rPr lang="en-AU" sz="1600" dirty="0" smtClean="0">
                <a:solidFill>
                  <a:srgbClr val="174A7C"/>
                </a:solidFill>
              </a:rPr>
              <a:t>= 1.2</a:t>
            </a:r>
            <a:endParaRPr lang="en-AU" sz="1600" dirty="0">
              <a:solidFill>
                <a:srgbClr val="174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8856984" cy="461665"/>
          </a:xfrm>
          <a:prstGeom prst="rect">
            <a:avLst/>
          </a:prstGeom>
          <a:solidFill>
            <a:srgbClr val="174A7C"/>
          </a:solidFill>
        </p:spPr>
        <p:txBody>
          <a:bodyPr wrap="square">
            <a:spAutoFit/>
          </a:bodyPr>
          <a:lstStyle/>
          <a:p>
            <a:pPr lvl="0"/>
            <a:r>
              <a:rPr lang="en-AU" sz="2400" dirty="0" smtClean="0">
                <a:solidFill>
                  <a:schemeClr val="bg1"/>
                </a:solidFill>
              </a:rPr>
              <a:t>Part B – Customer Service (2013)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381" r="20147" b="20884"/>
          <a:stretch/>
        </p:blipFill>
        <p:spPr bwMode="auto">
          <a:xfrm>
            <a:off x="0" y="463338"/>
            <a:ext cx="9145016" cy="639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3653" y="2761964"/>
            <a:ext cx="63025" cy="923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234974" y="2623465"/>
            <a:ext cx="141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RELIABILITY</a:t>
            </a:r>
            <a:endParaRPr lang="en-AU" dirty="0"/>
          </a:p>
        </p:txBody>
      </p:sp>
      <p:cxnSp>
        <p:nvCxnSpPr>
          <p:cNvPr id="14" name="Straight Arrow Connector 13"/>
          <p:cNvCxnSpPr>
            <a:stCxn id="13" idx="3"/>
            <a:endCxn id="2" idx="1"/>
          </p:cNvCxnSpPr>
          <p:nvPr/>
        </p:nvCxnSpPr>
        <p:spPr>
          <a:xfrm>
            <a:off x="5645030" y="2808131"/>
            <a:ext cx="51862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5363" y="2880623"/>
            <a:ext cx="63025" cy="923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22" name="Straight Arrow Connector 21"/>
          <p:cNvCxnSpPr>
            <a:endCxn id="15" idx="1"/>
          </p:cNvCxnSpPr>
          <p:nvPr/>
        </p:nvCxnSpPr>
        <p:spPr>
          <a:xfrm flipV="1">
            <a:off x="6007693" y="2926790"/>
            <a:ext cx="537670" cy="303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34974" y="3230310"/>
            <a:ext cx="20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RESPONSIVENESS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6545362" y="2761963"/>
            <a:ext cx="63025" cy="923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28" name="Straight Arrow Connector 27"/>
          <p:cNvCxnSpPr>
            <a:stCxn id="33" idx="1"/>
          </p:cNvCxnSpPr>
          <p:nvPr/>
        </p:nvCxnSpPr>
        <p:spPr>
          <a:xfrm flipH="1" flipV="1">
            <a:off x="6608388" y="2808129"/>
            <a:ext cx="1034934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43322" y="2623465"/>
            <a:ext cx="150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ASSURANCE</a:t>
            </a:r>
            <a:endParaRPr lang="en-AU" dirty="0"/>
          </a:p>
        </p:txBody>
      </p:sp>
      <p:sp>
        <p:nvSpPr>
          <p:cNvPr id="39" name="TextBox 38"/>
          <p:cNvSpPr txBox="1"/>
          <p:nvPr/>
        </p:nvSpPr>
        <p:spPr>
          <a:xfrm>
            <a:off x="6626722" y="3035087"/>
            <a:ext cx="63025" cy="923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40" name="Straight Arrow Connector 39"/>
          <p:cNvCxnSpPr>
            <a:stCxn id="42" idx="1"/>
          </p:cNvCxnSpPr>
          <p:nvPr/>
        </p:nvCxnSpPr>
        <p:spPr>
          <a:xfrm flipH="1">
            <a:off x="6689747" y="3065289"/>
            <a:ext cx="10256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715418" y="2880623"/>
            <a:ext cx="150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EMPATHY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45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 animBg="1"/>
      <p:bldP spid="26" grpId="0"/>
      <p:bldP spid="27" grpId="0" animBg="1"/>
      <p:bldP spid="33" grpId="0"/>
      <p:bldP spid="39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8856984" cy="461665"/>
          </a:xfrm>
          <a:prstGeom prst="rect">
            <a:avLst/>
          </a:prstGeom>
          <a:solidFill>
            <a:srgbClr val="174A7C"/>
          </a:solidFill>
        </p:spPr>
        <p:txBody>
          <a:bodyPr wrap="square">
            <a:spAutoFit/>
          </a:bodyPr>
          <a:lstStyle/>
          <a:p>
            <a:pPr lvl="0"/>
            <a:r>
              <a:rPr lang="en-AU" sz="2400" dirty="0" smtClean="0">
                <a:solidFill>
                  <a:schemeClr val="bg1"/>
                </a:solidFill>
              </a:rPr>
              <a:t>Part C –Service Delivery (2013)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381" r="20147" b="20884"/>
          <a:stretch/>
        </p:blipFill>
        <p:spPr bwMode="auto">
          <a:xfrm>
            <a:off x="0" y="461666"/>
            <a:ext cx="9145016" cy="639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62755" y="3018338"/>
            <a:ext cx="63025" cy="923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4132" y="3064504"/>
            <a:ext cx="51862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90886" y="2879838"/>
            <a:ext cx="19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EMPOWERMENT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615155" y="2879838"/>
            <a:ext cx="63025" cy="923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78180" y="2926004"/>
            <a:ext cx="104721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25398" y="2741339"/>
            <a:ext cx="99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ACCESS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624944" y="3299172"/>
            <a:ext cx="63025" cy="923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87969" y="3347256"/>
            <a:ext cx="7212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09204" y="3160672"/>
            <a:ext cx="155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WELLBEING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6551231" y="3161263"/>
            <a:ext cx="63025" cy="923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 flipV="1">
            <a:off x="6110243" y="3207430"/>
            <a:ext cx="440988" cy="3225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3993" y="3475167"/>
            <a:ext cx="18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PARTICIPATION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517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animBg="1"/>
      <p:bldP spid="15" grpId="0"/>
      <p:bldP spid="17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have we done since 2013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Disability Services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5918" y="1484784"/>
            <a:ext cx="8480538" cy="5112568"/>
          </a:xfrm>
        </p:spPr>
        <p:txBody>
          <a:bodyPr>
            <a:normAutofit lnSpcReduction="10000"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ea typeface="Calibri"/>
                <a:cs typeface="Times New Roman"/>
              </a:rPr>
              <a:t>S</a:t>
            </a:r>
            <a:r>
              <a:rPr lang="en-AU" dirty="0" smtClean="0">
                <a:ea typeface="Calibri"/>
                <a:cs typeface="Times New Roman"/>
              </a:rPr>
              <a:t>et </a:t>
            </a:r>
            <a:r>
              <a:rPr lang="en-AU" dirty="0">
                <a:ea typeface="Calibri"/>
                <a:cs typeface="Times New Roman"/>
              </a:rPr>
              <a:t>up regular management groups who meet regularly to plan and coordinate service delivery. This has assisted in ensuring Disability Services are able </a:t>
            </a:r>
            <a:r>
              <a:rPr lang="en-AU" dirty="0" smtClean="0">
                <a:ea typeface="Calibri"/>
                <a:cs typeface="Times New Roman"/>
              </a:rPr>
              <a:t>to: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AU" sz="1600" dirty="0" smtClean="0">
                <a:ea typeface="Calibri"/>
                <a:cs typeface="Times New Roman"/>
              </a:rPr>
              <a:t>implement the </a:t>
            </a:r>
            <a:r>
              <a:rPr lang="en-AU" sz="1600" dirty="0">
                <a:ea typeface="Calibri"/>
                <a:cs typeface="Times New Roman"/>
              </a:rPr>
              <a:t>Five Year Disability </a:t>
            </a:r>
            <a:r>
              <a:rPr lang="en-AU" sz="1600" dirty="0" smtClean="0">
                <a:ea typeface="Calibri"/>
                <a:cs typeface="Times New Roman"/>
              </a:rPr>
              <a:t>Plan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AU" sz="1600" dirty="0" smtClean="0">
                <a:ea typeface="Calibri"/>
                <a:cs typeface="Times New Roman"/>
              </a:rPr>
              <a:t>provide </a:t>
            </a:r>
            <a:r>
              <a:rPr lang="en-AU" sz="1600" dirty="0">
                <a:ea typeface="Calibri"/>
                <a:cs typeface="Times New Roman"/>
              </a:rPr>
              <a:t>a forum for peer support and client / case review,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AU" sz="1600" dirty="0" smtClean="0">
                <a:ea typeface="Calibri"/>
                <a:cs typeface="Times New Roman"/>
              </a:rPr>
              <a:t>implementation new </a:t>
            </a:r>
            <a:r>
              <a:rPr lang="en-AU" sz="1600" dirty="0">
                <a:ea typeface="Calibri"/>
                <a:cs typeface="Times New Roman"/>
              </a:rPr>
              <a:t>quality </a:t>
            </a:r>
            <a:r>
              <a:rPr lang="en-AU" sz="1600" dirty="0" smtClean="0">
                <a:ea typeface="Calibri"/>
                <a:cs typeface="Times New Roman"/>
              </a:rPr>
              <a:t>initiatives</a:t>
            </a:r>
            <a:endParaRPr lang="en-AU" sz="1600" dirty="0">
              <a:ea typeface="Calibri"/>
              <a:cs typeface="Times New Roman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ea typeface="Calibri"/>
                <a:cs typeface="Times New Roman"/>
              </a:rPr>
              <a:t>Continued relationship with La </a:t>
            </a:r>
            <a:r>
              <a:rPr lang="en-AU" dirty="0">
                <a:ea typeface="Calibri"/>
                <a:cs typeface="Times New Roman"/>
              </a:rPr>
              <a:t>Trobe </a:t>
            </a:r>
            <a:r>
              <a:rPr lang="en-AU" dirty="0" smtClean="0">
                <a:ea typeface="Calibri"/>
                <a:cs typeface="Times New Roman"/>
              </a:rPr>
              <a:t>University </a:t>
            </a:r>
            <a:r>
              <a:rPr lang="en-AU" dirty="0">
                <a:ea typeface="Calibri"/>
                <a:cs typeface="Times New Roman"/>
              </a:rPr>
              <a:t>in 2014 to embed Person </a:t>
            </a:r>
            <a:r>
              <a:rPr lang="en-AU" dirty="0" smtClean="0">
                <a:ea typeface="Calibri"/>
                <a:cs typeface="Times New Roman"/>
              </a:rPr>
              <a:t>Centred </a:t>
            </a:r>
            <a:r>
              <a:rPr lang="en-AU" dirty="0">
                <a:ea typeface="Calibri"/>
                <a:cs typeface="Times New Roman"/>
              </a:rPr>
              <a:t>Active Support (PCAS) across our programs.  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ea typeface="Calibri"/>
                <a:cs typeface="Times New Roman"/>
              </a:rPr>
              <a:t>Implemented </a:t>
            </a:r>
            <a:r>
              <a:rPr lang="en-AU" dirty="0">
                <a:ea typeface="Calibri"/>
                <a:cs typeface="Times New Roman"/>
              </a:rPr>
              <a:t>several processes to better track work and activities required for both compliance and improved service delivery. </a:t>
            </a:r>
            <a:endParaRPr lang="en-AU" dirty="0" smtClean="0"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ea typeface="Calibri"/>
                <a:cs typeface="Times New Roman"/>
              </a:rPr>
              <a:t>Implemented Senior Project Officer role in Disability Services to drive CI and quality processes with a focus on Person Centred Plans and staff annual training.</a:t>
            </a:r>
            <a:endParaRPr lang="en-AU" dirty="0"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ea typeface="Calibri"/>
                <a:cs typeface="Times New Roman"/>
              </a:rPr>
              <a:t>Regular Quality Meeting established and supported by the RQIP Unit and Quality Compliance Manager</a:t>
            </a:r>
            <a:endParaRPr lang="en-AU" dirty="0"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ea typeface="Calibri"/>
                <a:cs typeface="Times New Roman"/>
              </a:rPr>
              <a:t>Improved Complaints Handling practices implemented</a:t>
            </a:r>
            <a:r>
              <a:rPr lang="en-AU" dirty="0">
                <a:ea typeface="Calibri"/>
                <a:cs typeface="Times New Roman"/>
              </a:rPr>
              <a:t> </a:t>
            </a:r>
            <a:endParaRPr lang="en-AU" dirty="0" smtClean="0"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ea typeface="Calibri"/>
                <a:cs typeface="Times New Roman"/>
              </a:rPr>
              <a:t>Regular </a:t>
            </a:r>
            <a:r>
              <a:rPr lang="en-AU" dirty="0">
                <a:ea typeface="Calibri"/>
                <a:cs typeface="Times New Roman"/>
              </a:rPr>
              <a:t>stakeholder meetings set up across all </a:t>
            </a:r>
            <a:r>
              <a:rPr lang="en-AU" dirty="0" smtClean="0">
                <a:ea typeface="Calibri"/>
                <a:cs typeface="Times New Roman"/>
              </a:rPr>
              <a:t>programs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ea typeface="Calibri"/>
                <a:cs typeface="Times New Roman"/>
              </a:rPr>
              <a:t>Email </a:t>
            </a:r>
            <a:r>
              <a:rPr lang="en-AU" dirty="0">
                <a:ea typeface="Calibri"/>
                <a:cs typeface="Times New Roman"/>
              </a:rPr>
              <a:t>distribution lists set up across programs to easily disseminate information and </a:t>
            </a:r>
            <a:r>
              <a:rPr lang="en-AU" dirty="0" smtClean="0">
                <a:ea typeface="Calibri"/>
                <a:cs typeface="Times New Roman"/>
              </a:rPr>
              <a:t>updates</a:t>
            </a:r>
            <a:endParaRPr lang="en-A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63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Continuous Improvement over time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07504" y="119675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Part B – Customer Service (B2 – Responsiveness)</a:t>
            </a:r>
            <a:endParaRPr lang="en-AU" alt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6084"/>
            <a:ext cx="8235950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0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Customer Service – Reliability 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381" r="20147" b="20884"/>
          <a:stretch/>
        </p:blipFill>
        <p:spPr bwMode="auto">
          <a:xfrm>
            <a:off x="0" y="959520"/>
            <a:ext cx="9144000" cy="58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09946" y="1988840"/>
            <a:ext cx="108012" cy="1440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Multiply 2"/>
          <p:cNvSpPr/>
          <p:nvPr/>
        </p:nvSpPr>
        <p:spPr>
          <a:xfrm>
            <a:off x="5955940" y="2739410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Plus 3"/>
          <p:cNvSpPr/>
          <p:nvPr/>
        </p:nvSpPr>
        <p:spPr>
          <a:xfrm>
            <a:off x="6719378" y="2739410"/>
            <a:ext cx="216024" cy="2160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63952" y="2132856"/>
            <a:ext cx="0" cy="606554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71964" y="2847422"/>
            <a:ext cx="547414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1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Customer Service – Responsiveness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381" r="20147" b="20884"/>
          <a:stretch/>
        </p:blipFill>
        <p:spPr bwMode="auto">
          <a:xfrm>
            <a:off x="0" y="961192"/>
            <a:ext cx="9144000" cy="58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24661" y="1988840"/>
            <a:ext cx="108012" cy="1440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0" name="Multiply 19"/>
          <p:cNvSpPr/>
          <p:nvPr/>
        </p:nvSpPr>
        <p:spPr>
          <a:xfrm>
            <a:off x="6458073" y="2856082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Plus 20"/>
          <p:cNvSpPr/>
          <p:nvPr/>
        </p:nvSpPr>
        <p:spPr>
          <a:xfrm>
            <a:off x="6923842" y="2842165"/>
            <a:ext cx="216024" cy="2160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397419" y="2132856"/>
            <a:ext cx="147945" cy="73208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50135" y="2972955"/>
            <a:ext cx="298129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Customer Service – Assurance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381" r="20147" b="20884"/>
          <a:stretch/>
        </p:blipFill>
        <p:spPr bwMode="auto">
          <a:xfrm>
            <a:off x="0" y="961192"/>
            <a:ext cx="9144000" cy="58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16216" y="1844824"/>
            <a:ext cx="108012" cy="1440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0" name="Multiply 19"/>
          <p:cNvSpPr/>
          <p:nvPr/>
        </p:nvSpPr>
        <p:spPr>
          <a:xfrm>
            <a:off x="6439680" y="2739410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Plus 20"/>
          <p:cNvSpPr/>
          <p:nvPr/>
        </p:nvSpPr>
        <p:spPr>
          <a:xfrm>
            <a:off x="7092280" y="2739410"/>
            <a:ext cx="216024" cy="2160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570222" y="1988840"/>
            <a:ext cx="0" cy="7505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32240" y="2847422"/>
            <a:ext cx="36286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Customer Service – Empathy 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381" r="20147" b="20884"/>
          <a:stretch/>
        </p:blipFill>
        <p:spPr bwMode="auto">
          <a:xfrm>
            <a:off x="0" y="961192"/>
            <a:ext cx="9144000" cy="58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12730" y="1988840"/>
            <a:ext cx="108012" cy="1440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0" name="Multiply 19"/>
          <p:cNvSpPr/>
          <p:nvPr/>
        </p:nvSpPr>
        <p:spPr>
          <a:xfrm>
            <a:off x="6550712" y="2996952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Plus 20"/>
          <p:cNvSpPr/>
          <p:nvPr/>
        </p:nvSpPr>
        <p:spPr>
          <a:xfrm>
            <a:off x="7236296" y="2996952"/>
            <a:ext cx="216024" cy="2160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658724" y="2132856"/>
            <a:ext cx="108012" cy="86409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19378" y="3104964"/>
            <a:ext cx="547414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‘Mind the Gap’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/>
              <a:t>Measuring the gap between Customer Expectations and Satisfaction for people with a disability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What we will cover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174A7C"/>
                </a:solidFill>
              </a:rPr>
              <a:t>Method for measuring Consumer Satisfaction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174A7C"/>
                </a:solidFill>
              </a:rPr>
              <a:t>Survey tool for measuring Consumer Satisfaction within </a:t>
            </a:r>
            <a:r>
              <a:rPr lang="en-US" sz="2400" dirty="0" smtClean="0">
                <a:solidFill>
                  <a:srgbClr val="174A7C"/>
                </a:solidFill>
              </a:rPr>
              <a:t>Disability Services</a:t>
            </a:r>
            <a:endParaRPr lang="en-US" sz="2400" dirty="0">
              <a:solidFill>
                <a:srgbClr val="174A7C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174A7C"/>
                </a:solidFill>
              </a:rPr>
              <a:t>Consumer participation in developing the tool and in completing the survey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174A7C"/>
                </a:solidFill>
              </a:rPr>
              <a:t>Method of Presenting the results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57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Service Delivery - Empowerment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381" r="20147" b="20884"/>
          <a:stretch/>
        </p:blipFill>
        <p:spPr bwMode="auto">
          <a:xfrm>
            <a:off x="0" y="961192"/>
            <a:ext cx="9144000" cy="58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7540" y="1628800"/>
            <a:ext cx="108012" cy="1440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Multiply 7"/>
          <p:cNvSpPr/>
          <p:nvPr/>
        </p:nvSpPr>
        <p:spPr>
          <a:xfrm>
            <a:off x="6372200" y="2881794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lus 8"/>
          <p:cNvSpPr/>
          <p:nvPr/>
        </p:nvSpPr>
        <p:spPr>
          <a:xfrm>
            <a:off x="7020272" y="2881794"/>
            <a:ext cx="216024" cy="2160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11546" y="1772816"/>
            <a:ext cx="155668" cy="1108978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9" idx="2"/>
          </p:cNvCxnSpPr>
          <p:nvPr/>
        </p:nvCxnSpPr>
        <p:spPr>
          <a:xfrm>
            <a:off x="6580870" y="2989806"/>
            <a:ext cx="46803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Service Delivery - Access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381" r="20147" b="20884"/>
          <a:stretch/>
        </p:blipFill>
        <p:spPr bwMode="auto">
          <a:xfrm>
            <a:off x="0" y="961192"/>
            <a:ext cx="9144000" cy="58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3060" y="1628800"/>
            <a:ext cx="108012" cy="1440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Multiply 7"/>
          <p:cNvSpPr/>
          <p:nvPr/>
        </p:nvSpPr>
        <p:spPr>
          <a:xfrm>
            <a:off x="6515756" y="2631398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lus 8"/>
          <p:cNvSpPr/>
          <p:nvPr/>
        </p:nvSpPr>
        <p:spPr>
          <a:xfrm>
            <a:off x="6934608" y="2631398"/>
            <a:ext cx="216024" cy="2160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197066" y="1772816"/>
            <a:ext cx="394654" cy="858582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31780" y="2739410"/>
            <a:ext cx="202828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Service Delivery - Participation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381" r="20147" b="20884"/>
          <a:stretch/>
        </p:blipFill>
        <p:spPr bwMode="auto">
          <a:xfrm>
            <a:off x="0" y="961192"/>
            <a:ext cx="9144000" cy="58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1978" y="1988840"/>
            <a:ext cx="108012" cy="1440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Multiply 7"/>
          <p:cNvSpPr/>
          <p:nvPr/>
        </p:nvSpPr>
        <p:spPr>
          <a:xfrm>
            <a:off x="6465984" y="3126636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lus 8"/>
          <p:cNvSpPr/>
          <p:nvPr/>
        </p:nvSpPr>
        <p:spPr>
          <a:xfrm>
            <a:off x="7021558" y="3122784"/>
            <a:ext cx="216024" cy="2160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465984" y="2132856"/>
            <a:ext cx="108012" cy="99378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82008" y="3234648"/>
            <a:ext cx="33955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5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Service Delivery - Wellbeing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381" r="20147" b="20884"/>
          <a:stretch/>
        </p:blipFill>
        <p:spPr bwMode="auto">
          <a:xfrm>
            <a:off x="13902" y="961192"/>
            <a:ext cx="9144000" cy="58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1772816"/>
            <a:ext cx="108012" cy="1440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Multiply 7"/>
          <p:cNvSpPr/>
          <p:nvPr/>
        </p:nvSpPr>
        <p:spPr>
          <a:xfrm>
            <a:off x="6573899" y="3135144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lus 8"/>
          <p:cNvSpPr/>
          <p:nvPr/>
        </p:nvSpPr>
        <p:spPr>
          <a:xfrm>
            <a:off x="7200292" y="3135144"/>
            <a:ext cx="216024" cy="2160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64188" y="1916832"/>
            <a:ext cx="423775" cy="1218312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9" idx="2"/>
          </p:cNvCxnSpPr>
          <p:nvPr/>
        </p:nvCxnSpPr>
        <p:spPr>
          <a:xfrm>
            <a:off x="6760890" y="3243156"/>
            <a:ext cx="46803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 Promoter Score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71600" y="2780928"/>
            <a:ext cx="7112386" cy="2376488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en-AU" dirty="0">
                <a:solidFill>
                  <a:prstClr val="black"/>
                </a:solidFill>
              </a:rPr>
              <a:t>Promoters (score 6-7) are loyal enthusiasts who will keep buying and refer others, fuelling growth</a:t>
            </a:r>
          </a:p>
          <a:p>
            <a:pPr lvl="0">
              <a:spcBef>
                <a:spcPts val="0"/>
              </a:spcBef>
            </a:pPr>
            <a:endParaRPr lang="en-AU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n-AU" dirty="0">
                <a:solidFill>
                  <a:prstClr val="black"/>
                </a:solidFill>
              </a:rPr>
              <a:t>Passives (score 5-6) are satisfied but unenthusiastic customers who are vulnerable to competitive offerings.</a:t>
            </a:r>
          </a:p>
          <a:p>
            <a:pPr lvl="0">
              <a:spcBef>
                <a:spcPts val="0"/>
              </a:spcBef>
            </a:pPr>
            <a:endParaRPr lang="en-AU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n-AU" dirty="0">
                <a:solidFill>
                  <a:prstClr val="black"/>
                </a:solidFill>
              </a:rPr>
              <a:t>Detractors (score 0-4) are unhappy customers who can damage your brand and impede growth through negative word-of-mouth.</a:t>
            </a:r>
          </a:p>
          <a:p>
            <a:pPr lvl="0">
              <a:spcBef>
                <a:spcPts val="0"/>
              </a:spcBef>
            </a:pPr>
            <a:endParaRPr lang="en-AU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n-AU" dirty="0">
                <a:solidFill>
                  <a:prstClr val="black"/>
                </a:solidFill>
              </a:rPr>
              <a:t>The formulae is % Promoters - % Detractors</a:t>
            </a:r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3" y="1268760"/>
            <a:ext cx="884805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1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 into Action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Implications and actions for practice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5918" y="1556792"/>
            <a:ext cx="8624554" cy="4608512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174A7C"/>
                </a:solidFill>
              </a:rPr>
              <a:t>EXSAT </a:t>
            </a:r>
            <a:r>
              <a:rPr lang="en-AU" b="1" dirty="0">
                <a:solidFill>
                  <a:srgbClr val="174A7C"/>
                </a:solidFill>
              </a:rPr>
              <a:t>GRID enables service providers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74A7C"/>
                </a:solidFill>
              </a:rPr>
              <a:t>determine the extent to which consumer expectations have been met; allowing simple diagnosis of areas for continuous improvement and considered management of consumer expectations.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74A7C"/>
                </a:solidFill>
              </a:rPr>
              <a:t>track improvement over time.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74A7C"/>
                </a:solidFill>
              </a:rPr>
              <a:t>benchmark against other service providers who are measuring performance on the same Dimensions.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74A7C"/>
                </a:solidFill>
              </a:rPr>
              <a:t>design surveys to measure performance on any given </a:t>
            </a:r>
            <a:r>
              <a:rPr lang="en-US" sz="1600" dirty="0" smtClean="0">
                <a:solidFill>
                  <a:srgbClr val="174A7C"/>
                </a:solidFill>
              </a:rPr>
              <a:t>Dimension.</a:t>
            </a:r>
          </a:p>
          <a:p>
            <a:pPr marL="0" lvl="1" indent="0">
              <a:buNone/>
            </a:pPr>
            <a:r>
              <a:rPr lang="en-US" sz="1800" b="1" dirty="0">
                <a:solidFill>
                  <a:srgbClr val="174A7C"/>
                </a:solidFill>
              </a:rPr>
              <a:t>The Survey Tool for </a:t>
            </a:r>
            <a:r>
              <a:rPr lang="en-US" sz="1800" b="1" dirty="0" smtClean="0">
                <a:solidFill>
                  <a:srgbClr val="174A7C"/>
                </a:solidFill>
              </a:rPr>
              <a:t>Disability Services </a:t>
            </a:r>
            <a:r>
              <a:rPr lang="en-US" sz="1800" b="1" dirty="0">
                <a:solidFill>
                  <a:srgbClr val="174A7C"/>
                </a:solidFill>
              </a:rPr>
              <a:t>enables service providers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74A7C"/>
                </a:solidFill>
              </a:rPr>
              <a:t>gather evidence to inform how well they are performing against industry Standards, with the view to moving from meeting consumer expectations to exceeding consumer expectations.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74A7C"/>
                </a:solidFill>
              </a:rPr>
              <a:t>offer their consumers the opportunity to provide feedback using a tool developed in collaboration with consumers.</a:t>
            </a:r>
          </a:p>
          <a:p>
            <a:pPr lvl="1"/>
            <a:endParaRPr lang="en-US" sz="900" dirty="0">
              <a:solidFill>
                <a:srgbClr val="174A7C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80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mtClean="0"/>
              <a:t>sthomas@jewishcare.org.au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3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000" dirty="0" smtClean="0"/>
              <a:t>Measuring the gap between customer expectation and satisfaction of people with a disability</a:t>
            </a:r>
            <a:endParaRPr lang="en-AU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Survey Development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SERVQUAL methodology</a:t>
            </a:r>
            <a:r>
              <a:rPr lang="en-AU" sz="1600" dirty="0">
                <a:solidFill>
                  <a:srgbClr val="95A9CB"/>
                </a:solidFill>
              </a:rPr>
              <a:t> (</a:t>
            </a:r>
            <a:r>
              <a:rPr lang="en-AU" sz="1600" dirty="0" err="1">
                <a:solidFill>
                  <a:srgbClr val="95A9CB"/>
                </a:solidFill>
              </a:rPr>
              <a:t>Parasuraman</a:t>
            </a:r>
            <a:r>
              <a:rPr lang="en-AU" sz="1600" dirty="0">
                <a:solidFill>
                  <a:srgbClr val="95A9CB"/>
                </a:solidFill>
              </a:rPr>
              <a:t>, </a:t>
            </a:r>
            <a:r>
              <a:rPr lang="en-AU" sz="1600" dirty="0" err="1">
                <a:solidFill>
                  <a:srgbClr val="95A9CB"/>
                </a:solidFill>
              </a:rPr>
              <a:t>Zeithaml</a:t>
            </a:r>
            <a:r>
              <a:rPr lang="en-AU" sz="1600" dirty="0">
                <a:solidFill>
                  <a:srgbClr val="95A9CB"/>
                </a:solidFill>
              </a:rPr>
              <a:t> and Berry, 1988)</a:t>
            </a:r>
            <a:r>
              <a:rPr lang="en-AU" sz="900" dirty="0">
                <a:solidFill>
                  <a:prstClr val="white"/>
                </a:solidFill>
                <a:ea typeface="Calibri"/>
                <a:cs typeface="Times New Roman"/>
              </a:rPr>
              <a:t>1988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992883"/>
            <a:ext cx="8592579" cy="4834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15000"/>
              </a:lnSpc>
              <a:spcAft>
                <a:spcPts val="1000"/>
              </a:spcAft>
            </a:pPr>
            <a:r>
              <a:rPr lang="en-AU" b="1" dirty="0">
                <a:solidFill>
                  <a:srgbClr val="365F91"/>
                </a:solidFill>
                <a:latin typeface="Gill Sans MT"/>
                <a:ea typeface="Calibri"/>
                <a:cs typeface="Times New Roman"/>
              </a:rPr>
              <a:t>Paired </a:t>
            </a:r>
            <a:r>
              <a:rPr lang="en-AU" b="1" dirty="0" smtClean="0">
                <a:solidFill>
                  <a:srgbClr val="365F91"/>
                </a:solidFill>
                <a:latin typeface="Gill Sans MT"/>
                <a:ea typeface="Calibri"/>
                <a:cs typeface="Times New Roman"/>
              </a:rPr>
              <a:t>Questions</a:t>
            </a:r>
          </a:p>
          <a:p>
            <a:pPr marL="342900" indent="-342900" defTabSz="45720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endParaRPr lang="en-AU" sz="1600" b="1" dirty="0">
              <a:solidFill>
                <a:srgbClr val="365F91"/>
              </a:solidFill>
              <a:latin typeface="Gill Sans MT"/>
              <a:ea typeface="Calibri"/>
              <a:cs typeface="Times New Roman"/>
            </a:endParaRPr>
          </a:p>
          <a:p>
            <a:pPr marL="342900" indent="-342900" defTabSz="45720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endParaRPr lang="en-AU" sz="1600" b="1" dirty="0" smtClean="0">
              <a:solidFill>
                <a:srgbClr val="365F91"/>
              </a:solidFill>
              <a:latin typeface="Gill Sans MT"/>
              <a:ea typeface="Calibri"/>
              <a:cs typeface="Times New Roman"/>
            </a:endParaRPr>
          </a:p>
          <a:p>
            <a:pPr marL="342900" indent="-342900" defTabSz="45720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endParaRPr lang="en-AU" sz="1600" b="1" dirty="0">
              <a:solidFill>
                <a:srgbClr val="365F91"/>
              </a:solidFill>
              <a:latin typeface="Gill Sans MT"/>
              <a:ea typeface="Calibri"/>
              <a:cs typeface="Times New Roman"/>
            </a:endParaRPr>
          </a:p>
          <a:p>
            <a:pPr marL="342900" indent="-342900" defTabSz="45720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endParaRPr lang="en-AU" sz="1600" b="1" dirty="0" smtClean="0">
              <a:solidFill>
                <a:srgbClr val="365F91"/>
              </a:solidFill>
              <a:latin typeface="Gill Sans MT"/>
              <a:ea typeface="Calibri"/>
              <a:cs typeface="Times New Roman"/>
            </a:endParaRPr>
          </a:p>
          <a:p>
            <a:pPr marL="342900" indent="-342900" defTabSz="457200">
              <a:lnSpc>
                <a:spcPct val="115000"/>
              </a:lnSpc>
              <a:buFont typeface="Wingdings"/>
              <a:buChar char=""/>
            </a:pPr>
            <a:endParaRPr lang="en-AU" sz="1600" b="1" dirty="0" smtClean="0">
              <a:solidFill>
                <a:srgbClr val="365F91"/>
              </a:solidFill>
              <a:latin typeface="Gill Sans MT"/>
              <a:ea typeface="Calibri"/>
              <a:cs typeface="Times New Roman"/>
            </a:endParaRPr>
          </a:p>
          <a:p>
            <a:pPr defTabSz="457200">
              <a:lnSpc>
                <a:spcPct val="115000"/>
              </a:lnSpc>
            </a:pPr>
            <a:r>
              <a:rPr lang="en-AU" sz="1600" b="1" dirty="0" smtClean="0">
                <a:solidFill>
                  <a:srgbClr val="365F91"/>
                </a:solidFill>
                <a:latin typeface="Gill Sans MT"/>
                <a:ea typeface="Calibri"/>
                <a:cs typeface="Times New Roman"/>
              </a:rPr>
              <a:t>Satisfaction </a:t>
            </a:r>
            <a:r>
              <a:rPr lang="en-AU" sz="1600" b="1" dirty="0">
                <a:solidFill>
                  <a:srgbClr val="365F91"/>
                </a:solidFill>
                <a:latin typeface="Gill Sans MT"/>
                <a:ea typeface="Calibri"/>
                <a:cs typeface="Times New Roman"/>
              </a:rPr>
              <a:t>(S) – Expectation (E) = GAP</a:t>
            </a:r>
            <a:endParaRPr lang="en-AU" sz="1600" dirty="0">
              <a:solidFill>
                <a:prstClr val="black"/>
              </a:solidFill>
              <a:latin typeface="Gill Sans MT"/>
              <a:ea typeface="Calibri"/>
              <a:cs typeface="Times New Roman"/>
            </a:endParaRPr>
          </a:p>
          <a:p>
            <a:pPr marL="457200" defTabSz="457200">
              <a:lnSpc>
                <a:spcPct val="115000"/>
              </a:lnSpc>
            </a:pPr>
            <a:r>
              <a:rPr lang="en-AU" sz="1600" dirty="0">
                <a:solidFill>
                  <a:srgbClr val="244061"/>
                </a:solidFill>
                <a:latin typeface="Gill Sans MT"/>
                <a:ea typeface="Calibri"/>
                <a:cs typeface="Times New Roman"/>
              </a:rPr>
              <a:t> </a:t>
            </a:r>
            <a:endParaRPr lang="en-AU" sz="1600" dirty="0">
              <a:solidFill>
                <a:prstClr val="black"/>
              </a:solidFill>
              <a:latin typeface="Gill Sans MT"/>
              <a:ea typeface="Calibri"/>
              <a:cs typeface="Times New Roman"/>
            </a:endParaRPr>
          </a:p>
          <a:p>
            <a:pPr marL="457200" defTabSz="457200">
              <a:lnSpc>
                <a:spcPct val="115000"/>
              </a:lnSpc>
              <a:spcAft>
                <a:spcPts val="1000"/>
              </a:spcAft>
            </a:pPr>
            <a:r>
              <a:rPr lang="en-AU" sz="1600" dirty="0">
                <a:solidFill>
                  <a:srgbClr val="244061"/>
                </a:solidFill>
                <a:latin typeface="Gill Sans MT"/>
                <a:ea typeface="Calibri"/>
                <a:cs typeface="Times New Roman"/>
              </a:rPr>
              <a:t>Enables calculation of Average Expectation Score, Average Satisfaction Score, Average GAP Score (extent to which we have met Expectation</a:t>
            </a:r>
            <a:r>
              <a:rPr lang="en-AU" sz="1600" dirty="0" smtClean="0">
                <a:solidFill>
                  <a:srgbClr val="244061"/>
                </a:solidFill>
                <a:latin typeface="Gill Sans MT"/>
                <a:ea typeface="Calibri"/>
                <a:cs typeface="Times New Roman"/>
              </a:rPr>
              <a:t>)</a:t>
            </a:r>
          </a:p>
          <a:p>
            <a:pPr marL="457200" defTabSz="457200">
              <a:lnSpc>
                <a:spcPct val="115000"/>
              </a:lnSpc>
              <a:spcAft>
                <a:spcPts val="1000"/>
              </a:spcAft>
            </a:pPr>
            <a:endParaRPr lang="en-AU" sz="1600" dirty="0">
              <a:solidFill>
                <a:srgbClr val="244061"/>
              </a:solidFill>
              <a:latin typeface="Gill Sans MT"/>
              <a:ea typeface="Calibri"/>
              <a:cs typeface="Times New Roman"/>
            </a:endParaRPr>
          </a:p>
          <a:p>
            <a:pPr marL="457200" defTabSz="457200">
              <a:lnSpc>
                <a:spcPct val="115000"/>
              </a:lnSpc>
              <a:spcAft>
                <a:spcPts val="1000"/>
              </a:spcAft>
            </a:pPr>
            <a:endParaRPr lang="en-AU" sz="1600" dirty="0">
              <a:solidFill>
                <a:prstClr val="black"/>
              </a:solidFill>
              <a:latin typeface="Gill Sans MT"/>
              <a:ea typeface="Calibri"/>
              <a:cs typeface="Times New Roman"/>
            </a:endParaRPr>
          </a:p>
          <a:p>
            <a:pPr marL="342900" indent="-342900" defTabSz="45720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endParaRPr lang="en-AU" sz="1600" dirty="0">
              <a:solidFill>
                <a:prstClr val="black"/>
              </a:solidFill>
              <a:latin typeface="Gill Sans MT"/>
              <a:ea typeface="Calibri"/>
              <a:cs typeface="Times New Roman"/>
            </a:endParaRPr>
          </a:p>
        </p:txBody>
      </p:sp>
      <p:pic>
        <p:nvPicPr>
          <p:cNvPr id="7" name="Picture 6" descr="C:\Users\rbajayo\Pictures\presenta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1" y="2294652"/>
            <a:ext cx="5731510" cy="166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6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 Content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Dimensions and basis for question development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8479"/>
              </p:ext>
            </p:extLst>
          </p:nvPr>
        </p:nvGraphicFramePr>
        <p:xfrm>
          <a:off x="683568" y="1556792"/>
          <a:ext cx="7443386" cy="4247263"/>
        </p:xfrm>
        <a:graphic>
          <a:graphicData uri="http://schemas.openxmlformats.org/drawingml/2006/table">
            <a:tbl>
              <a:tblPr firstRow="1" firstCol="1" bandRow="1"/>
              <a:tblGrid>
                <a:gridCol w="2218312"/>
                <a:gridCol w="2612537"/>
                <a:gridCol w="2612537"/>
              </a:tblGrid>
              <a:tr h="1072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Dimension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Basis for Questions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1108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A: Demographic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Demographics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Categories consistent with recent Jewish Care research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Eg: Community Expectations of Jewishness in service delivery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5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B: Customer Service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Reliability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SERVQUAL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Responsiveness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SERVQUAL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Assurance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SERVQUAL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Empathy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SERVQUAL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C: Service Delivery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Empowerment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Calibri"/>
                        </a:rPr>
                        <a:t>DHS Standards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Access and Engagement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Calibri"/>
                        </a:rPr>
                        <a:t>DHS Standards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Wellbeing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Calibri"/>
                        </a:rPr>
                        <a:t>DHS Standards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8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Participation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DHS Standards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2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Development of the survey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Customer Consultation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Promoting Participation and Social Inclusion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5918" y="2060624"/>
            <a:ext cx="8264514" cy="4464720"/>
          </a:xfrm>
        </p:spPr>
        <p:txBody>
          <a:bodyPr>
            <a:normAutofit fontScale="55000" lnSpcReduction="20000"/>
          </a:bodyPr>
          <a:lstStyle/>
          <a:p>
            <a:pPr lvl="0">
              <a:spcAft>
                <a:spcPts val="1000"/>
              </a:spcAft>
            </a:pPr>
            <a:r>
              <a:rPr lang="en-AU" sz="3200" b="1" dirty="0">
                <a:solidFill>
                  <a:srgbClr val="174A7C"/>
                </a:solidFill>
                <a:ea typeface="Calibri"/>
                <a:cs typeface="Times New Roman"/>
              </a:rPr>
              <a:t>Innovative consultation methodology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en-AU" sz="2200" dirty="0">
                <a:solidFill>
                  <a:srgbClr val="174A7C"/>
                </a:solidFill>
                <a:ea typeface="Calibri"/>
                <a:cs typeface="Times New Roman"/>
              </a:rPr>
              <a:t>Diverse group of </a:t>
            </a:r>
            <a:r>
              <a:rPr lang="en-AU" sz="2200" dirty="0" smtClean="0">
                <a:solidFill>
                  <a:srgbClr val="174A7C"/>
                </a:solidFill>
                <a:ea typeface="Calibri"/>
                <a:cs typeface="Times New Roman"/>
              </a:rPr>
              <a:t>Residents/clients/carers </a:t>
            </a:r>
            <a:r>
              <a:rPr lang="en-AU" sz="2200" dirty="0">
                <a:solidFill>
                  <a:srgbClr val="174A7C"/>
                </a:solidFill>
                <a:ea typeface="Calibri"/>
                <a:cs typeface="Times New Roman"/>
              </a:rPr>
              <a:t>invited to attend focus group.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en-AU" sz="2200" dirty="0">
                <a:solidFill>
                  <a:srgbClr val="174A7C"/>
                </a:solidFill>
                <a:ea typeface="Calibri"/>
                <a:cs typeface="Times New Roman"/>
              </a:rPr>
              <a:t>Provided list of numbered questions and set of numbered stickers.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en-AU" sz="2200" dirty="0">
                <a:solidFill>
                  <a:srgbClr val="174A7C"/>
                </a:solidFill>
                <a:ea typeface="Calibri"/>
                <a:cs typeface="Times New Roman"/>
              </a:rPr>
              <a:t>Voted to indicate how they felt by placing sticker with question number on the poster that best described how they felt</a:t>
            </a:r>
            <a:r>
              <a:rPr lang="en-AU" sz="2200" dirty="0" smtClean="0">
                <a:solidFill>
                  <a:srgbClr val="174A7C"/>
                </a:solidFill>
                <a:ea typeface="Calibri"/>
                <a:cs typeface="Times New Roman"/>
              </a:rPr>
              <a:t>.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en-AU" dirty="0">
              <a:solidFill>
                <a:srgbClr val="174A7C"/>
              </a:solidFill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en-AU" dirty="0" smtClean="0">
              <a:solidFill>
                <a:srgbClr val="174A7C"/>
              </a:solidFill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en-AU" dirty="0">
              <a:solidFill>
                <a:srgbClr val="174A7C"/>
              </a:solidFill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en-AU" dirty="0">
              <a:solidFill>
                <a:srgbClr val="174A7C"/>
              </a:solidFill>
              <a:ea typeface="Calibri"/>
              <a:cs typeface="Times New Roman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en-AU" dirty="0">
              <a:solidFill>
                <a:srgbClr val="174A7C"/>
              </a:solidFill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en-AU" sz="2200" dirty="0">
                <a:solidFill>
                  <a:srgbClr val="174A7C"/>
                </a:solidFill>
              </a:rPr>
              <a:t>Votes tallied and discussion invited on questions for which at least half of consumers voted ‘Awful’, ‘Unhappy’ or ‘Confused’. Changes made to questions.</a:t>
            </a:r>
          </a:p>
          <a:p>
            <a:pPr lvl="0">
              <a:spcAft>
                <a:spcPts val="1000"/>
              </a:spcAft>
            </a:pPr>
            <a:r>
              <a:rPr lang="en-AU" sz="3200" b="1" dirty="0">
                <a:solidFill>
                  <a:srgbClr val="174A7C"/>
                </a:solidFill>
                <a:ea typeface="Calibri"/>
                <a:cs typeface="Times New Roman"/>
              </a:rPr>
              <a:t>Consumer Feedback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en-AU" sz="2200" dirty="0">
                <a:solidFill>
                  <a:srgbClr val="174A7C"/>
                </a:solidFill>
                <a:ea typeface="Calibri"/>
                <a:cs typeface="Times New Roman"/>
              </a:rPr>
              <a:t>Did the focus group activity help you to provide feedback about the Jewish Care Customer Satisfaction Survey? </a:t>
            </a:r>
            <a:r>
              <a:rPr lang="en-AU" sz="2200" b="1" dirty="0">
                <a:solidFill>
                  <a:srgbClr val="174A7C"/>
                </a:solidFill>
                <a:ea typeface="Calibri"/>
                <a:cs typeface="Times New Roman"/>
              </a:rPr>
              <a:t>100% YES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en-AU" sz="2200" dirty="0">
                <a:solidFill>
                  <a:srgbClr val="174A7C"/>
                </a:solidFill>
                <a:ea typeface="Calibri"/>
                <a:cs typeface="Times New Roman"/>
              </a:rPr>
              <a:t>Was the focus group run in a way that made you feel included? </a:t>
            </a:r>
            <a:r>
              <a:rPr lang="en-AU" sz="2200" b="1" dirty="0">
                <a:solidFill>
                  <a:srgbClr val="174A7C"/>
                </a:solidFill>
                <a:ea typeface="Calibri"/>
                <a:cs typeface="Times New Roman"/>
              </a:rPr>
              <a:t>100% </a:t>
            </a:r>
            <a:r>
              <a:rPr lang="en-AU" sz="2200" b="1" dirty="0" smtClean="0">
                <a:solidFill>
                  <a:srgbClr val="174A7C"/>
                </a:solidFill>
                <a:ea typeface="Calibri"/>
                <a:cs typeface="Times New Roman"/>
              </a:rPr>
              <a:t>YES</a:t>
            </a:r>
            <a:endParaRPr lang="en-AU" sz="2200" dirty="0">
              <a:solidFill>
                <a:srgbClr val="174A7C"/>
              </a:solidFill>
              <a:ea typeface="Calibri"/>
              <a:cs typeface="Times New Roman"/>
            </a:endParaRPr>
          </a:p>
        </p:txBody>
      </p:sp>
      <p:pic>
        <p:nvPicPr>
          <p:cNvPr id="6" name="Picture 2" descr="C:\Users\Public\Pictures\Sample Pictures\Emoticons CA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6480720" cy="11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Consumer Participation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Survey Versions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Promoting the Customer Voice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83811"/>
              </p:ext>
            </p:extLst>
          </p:nvPr>
        </p:nvGraphicFramePr>
        <p:xfrm>
          <a:off x="1619672" y="2348880"/>
          <a:ext cx="2808312" cy="2979032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</a:tblGrid>
              <a:tr h="329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ONLINE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8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solidFill>
                            <a:srgbClr val="174A7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Client English</a:t>
                      </a:r>
                      <a:endParaRPr lang="en-AU" sz="1100" dirty="0">
                        <a:solidFill>
                          <a:srgbClr val="174A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solidFill>
                            <a:srgbClr val="174A7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Client Russian</a:t>
                      </a:r>
                      <a:endParaRPr lang="en-AU" sz="1100" dirty="0">
                        <a:solidFill>
                          <a:srgbClr val="174A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solidFill>
                            <a:srgbClr val="174A7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Carer English</a:t>
                      </a:r>
                      <a:endParaRPr lang="en-AU" sz="1100" dirty="0">
                        <a:solidFill>
                          <a:srgbClr val="174A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solidFill>
                            <a:srgbClr val="174A7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Carer Russian</a:t>
                      </a:r>
                      <a:endParaRPr lang="en-AU" sz="1100" dirty="0">
                        <a:solidFill>
                          <a:srgbClr val="174A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PAPER BASED (postal)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28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solidFill>
                            <a:srgbClr val="174A7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Client English</a:t>
                      </a:r>
                      <a:endParaRPr lang="en-AU" sz="1100" dirty="0">
                        <a:solidFill>
                          <a:srgbClr val="174A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solidFill>
                            <a:srgbClr val="174A7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Client Russian</a:t>
                      </a:r>
                      <a:endParaRPr lang="en-AU" sz="1100" dirty="0">
                        <a:solidFill>
                          <a:srgbClr val="174A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solidFill>
                            <a:srgbClr val="174A7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Carer English</a:t>
                      </a:r>
                      <a:endParaRPr lang="en-AU" sz="1100" dirty="0">
                        <a:solidFill>
                          <a:srgbClr val="174A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solidFill>
                            <a:srgbClr val="174A7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Carer Russian</a:t>
                      </a:r>
                      <a:endParaRPr lang="en-AU" sz="1100" dirty="0">
                        <a:solidFill>
                          <a:srgbClr val="174A7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64088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Next version we are planning to develop an Easy Read Version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70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of Questions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7397"/>
            <a:ext cx="8229703" cy="49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9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1678"/>
            <a:ext cx="8568952" cy="471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AU" dirty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07950" y="0"/>
            <a:ext cx="8856663" cy="461963"/>
          </a:xfrm>
          <a:prstGeom prst="rect">
            <a:avLst/>
          </a:prstGeom>
          <a:solidFill>
            <a:srgbClr val="174A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2400" dirty="0">
                <a:solidFill>
                  <a:schemeClr val="bg1"/>
                </a:solidFill>
              </a:rPr>
              <a:t>Interpreting the Scores – The </a:t>
            </a:r>
            <a:r>
              <a:rPr lang="en-AU" altLang="en-US" sz="2400" dirty="0" smtClean="0">
                <a:solidFill>
                  <a:schemeClr val="bg1"/>
                </a:solidFill>
              </a:rPr>
              <a:t>EXSAT GRID ©</a:t>
            </a:r>
            <a:endParaRPr lang="en-AU" altLang="en-US" sz="2400" dirty="0">
              <a:solidFill>
                <a:schemeClr val="bg1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8964613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6000750" y="1985963"/>
            <a:ext cx="1300163" cy="27146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Ideal Result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414338" y="2076450"/>
            <a:ext cx="1428750" cy="752475"/>
          </a:xfrm>
          <a:prstGeom prst="borderCallout1">
            <a:avLst>
              <a:gd name="adj1" fmla="val -2136"/>
              <a:gd name="adj2" fmla="val 60575"/>
              <a:gd name="adj3" fmla="val -53323"/>
              <a:gd name="adj4" fmla="val 5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dirty="0"/>
              <a:t>Warning CI Plan required. Expectation </a:t>
            </a:r>
            <a:r>
              <a:rPr lang="en-AU" sz="1050" dirty="0" smtClean="0"/>
              <a:t>too </a:t>
            </a:r>
            <a:r>
              <a:rPr lang="en-AU" sz="1050" dirty="0"/>
              <a:t>high or unsatisfactory Service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049338" y="3233738"/>
            <a:ext cx="1003300" cy="804862"/>
          </a:xfrm>
          <a:prstGeom prst="borderCallout1">
            <a:avLst>
              <a:gd name="adj1" fmla="val 39460"/>
              <a:gd name="adj2" fmla="val 99692"/>
              <a:gd name="adj3" fmla="val -8210"/>
              <a:gd name="adj4" fmla="val 155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dirty="0"/>
              <a:t>Acceptable Result but CI required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1843088" y="4872038"/>
            <a:ext cx="1319212" cy="647700"/>
          </a:xfrm>
          <a:prstGeom prst="borderCallout1">
            <a:avLst>
              <a:gd name="adj1" fmla="val 47426"/>
              <a:gd name="adj2" fmla="val 100178"/>
              <a:gd name="adj3" fmla="val -735"/>
              <a:gd name="adj4" fmla="val 146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dirty="0"/>
              <a:t>Not Acceptable CI Required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7053263" y="3857625"/>
            <a:ext cx="1681162" cy="58578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/>
              <a:t>Acceptable Result but CI required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877050" y="5124450"/>
            <a:ext cx="2000250" cy="5334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/>
              <a:t>Warning CI Required Expectations to low</a:t>
            </a:r>
          </a:p>
        </p:txBody>
      </p:sp>
    </p:spTree>
    <p:extLst>
      <p:ext uri="{BB962C8B-B14F-4D97-AF65-F5344CB8AC3E}">
        <p14:creationId xmlns:p14="http://schemas.microsoft.com/office/powerpoint/2010/main" val="9861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235fce202f04e34b9558ec8b3323c21 xmlns="d113f81a-e221-4730-a84c-7c61b7ebb6a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1defb390-4ee5-4cbc-9dd1-b1f45b514449</TermId>
        </TermInfo>
      </Terms>
    </n235fce202f04e34b9558ec8b3323c21>
    <f718c08e503b4e8ba49208e19a868d05 xmlns="d113f81a-e221-4730-a84c-7c61b7ebb6a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 - Marketing/Fundraising</TermName>
          <TermId xmlns="http://schemas.microsoft.com/office/infopath/2007/PartnerControls">cc7eac64-9f1a-4f16-b763-c9669dca56bd</TermId>
        </TermInfo>
      </Terms>
    </f718c08e503b4e8ba49208e19a868d05>
    <TaxKeywordTaxHTField xmlns="d113f81a-e221-4730-a84c-7c61b7ebb6a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08ce6a1f-ab58-4da7-b983-c8541637a5de</TermId>
        </TermInfo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cd1c350b-f290-496a-8ca3-4910fa3b6def</TermId>
        </TermInfo>
        <TermInfo xmlns="http://schemas.microsoft.com/office/infopath/2007/PartnerControls">
          <TermName xmlns="http://schemas.microsoft.com/office/infopath/2007/PartnerControls">power point</TermName>
          <TermId xmlns="http://schemas.microsoft.com/office/infopath/2007/PartnerControls">42dbb4ba-d6f2-4c72-bb42-36377db675f5</TermId>
        </TermInfo>
        <TermInfo xmlns="http://schemas.microsoft.com/office/infopath/2007/PartnerControls">
          <TermName xmlns="http://schemas.microsoft.com/office/infopath/2007/PartnerControls">PPT</TermName>
          <TermId xmlns="http://schemas.microsoft.com/office/infopath/2007/PartnerControls">531b8fb9-ec99-4d09-bcce-1dea10da2204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382c364f-49a4-45c3-a560-6bcfbd677625</TermId>
        </TermInfo>
        <TermInfo xmlns="http://schemas.microsoft.com/office/infopath/2007/PartnerControls">
          <TermName xmlns="http://schemas.microsoft.com/office/infopath/2007/PartnerControls">slides</TermName>
          <TermId xmlns="http://schemas.microsoft.com/office/infopath/2007/PartnerControls">ce3a69d0-66d6-442d-9748-1cbf17ad48db</TermId>
        </TermInfo>
      </Terms>
    </TaxKeywordTaxHTField>
    <TaxCatchAll xmlns="d113f81a-e221-4730-a84c-7c61b7ebb6a8">
      <Value>503</Value>
      <Value>519</Value>
      <Value>518</Value>
      <Value>517</Value>
      <Value>516</Value>
      <Value>38</Value>
      <Value>37</Value>
      <Value>54</Value>
    </TaxCatchAll>
    <TaxCatchAllLabel xmlns="d113f81a-e221-4730-a84c-7c61b7ebb6a8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JC Document" ma:contentTypeID="0x010100BDDEE027CC2D5F49BBF1B88A4499D5F200522687AE83ABAF43ADB6B3B69AAA7F14" ma:contentTypeVersion="9" ma:contentTypeDescription="" ma:contentTypeScope="" ma:versionID="488842ebcd4edf8bb55280199ec90ea9">
  <xsd:schema xmlns:xsd="http://www.w3.org/2001/XMLSchema" xmlns:xs="http://www.w3.org/2001/XMLSchema" xmlns:p="http://schemas.microsoft.com/office/2006/metadata/properties" xmlns:ns2="d113f81a-e221-4730-a84c-7c61b7ebb6a8" targetNamespace="http://schemas.microsoft.com/office/2006/metadata/properties" ma:root="true" ma:fieldsID="cb9da9f75939f4e25b4190c82bbb61ed" ns2:_="">
    <xsd:import namespace="d113f81a-e221-4730-a84c-7c61b7ebb6a8"/>
    <xsd:element name="properties">
      <xsd:complexType>
        <xsd:sequence>
          <xsd:element name="documentManagement">
            <xsd:complexType>
              <xsd:all>
                <xsd:element ref="ns2:n235fce202f04e34b9558ec8b3323c21" minOccurs="0"/>
                <xsd:element ref="ns2:TaxCatchAll" minOccurs="0"/>
                <xsd:element ref="ns2:TaxCatchAllLabel" minOccurs="0"/>
                <xsd:element ref="ns2:TaxKeywordTaxHTField" minOccurs="0"/>
                <xsd:element ref="ns2:f718c08e503b4e8ba49208e19a868d0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3f81a-e221-4730-a84c-7c61b7ebb6a8" elementFormDefault="qualified">
    <xsd:import namespace="http://schemas.microsoft.com/office/2006/documentManagement/types"/>
    <xsd:import namespace="http://schemas.microsoft.com/office/infopath/2007/PartnerControls"/>
    <xsd:element name="n235fce202f04e34b9558ec8b3323c21" ma:index="8" nillable="true" ma:taxonomy="true" ma:internalName="n235fce202f04e34b9558ec8b3323c21" ma:taxonomyFieldName="Document_x0020_Type" ma:displayName="Document Type" ma:default="" ma:fieldId="{7235fce2-02f0-4e34-b955-8ec8b3323c21}" ma:sspId="2b182bd5-9834-4a42-baf2-d8631b3e2b08" ma:termSetId="fb87cde3-5496-4d03-8584-b662163b09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4ad3f8d-7240-4727-a344-0f6f4b11676d}" ma:internalName="TaxCatchAll" ma:readOnly="false" ma:showField="CatchAllData" ma:web="d113f81a-e221-4730-a84c-7c61b7ebb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4ad3f8d-7240-4727-a344-0f6f4b11676d}" ma:internalName="TaxCatchAllLabel" ma:readOnly="false" ma:showField="CatchAllDataLabel" ma:web="d113f81a-e221-4730-a84c-7c61b7ebb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2b182bd5-9834-4a42-baf2-d8631b3e2b0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718c08e503b4e8ba49208e19a868d05" ma:index="14" nillable="true" ma:taxonomy="true" ma:internalName="f718c08e503b4e8ba49208e19a868d05" ma:taxonomyFieldName="Service1" ma:displayName="Service" ma:default="" ma:fieldId="{f718c08e-503b-4e8b-a492-08e19a868d05}" ma:sspId="2b182bd5-9834-4a42-baf2-d8631b3e2b08" ma:termSetId="a0903aeb-45e2-453a-b953-7a7912e1f0e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b182bd5-9834-4a42-baf2-d8631b3e2b08" ContentTypeId="0x010100BDDEE027CC2D5F49BBF1B88A4499D5F2" PreviousValue="false"/>
</file>

<file path=customXml/itemProps1.xml><?xml version="1.0" encoding="utf-8"?>
<ds:datastoreItem xmlns:ds="http://schemas.openxmlformats.org/officeDocument/2006/customXml" ds:itemID="{4ED96817-EF1E-45B2-A2BD-BAEB1EB5B431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113f81a-e221-4730-a84c-7c61b7ebb6a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06656A-A867-4827-AF44-04E79CE7F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705278-0ADB-4C40-A087-FDFDA8CC6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3f81a-e221-4730-a84c-7c61b7ebb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42C418F-D38D-46A1-9A99-8E4A52E658C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745</Words>
  <Application>Microsoft Office PowerPoint</Application>
  <PresentationFormat>On-screen Show (4:3)</PresentationFormat>
  <Paragraphs>163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Gill Sans MT</vt:lpstr>
      <vt:lpstr>Times New Roman</vt:lpstr>
      <vt:lpstr>Wingdings</vt:lpstr>
      <vt:lpstr>Wingdings 3</vt:lpstr>
      <vt:lpstr>Office Theme</vt:lpstr>
      <vt:lpstr>PowerPoint Presentation</vt:lpstr>
      <vt:lpstr>‘Mind the Gap’</vt:lpstr>
      <vt:lpstr>Measuring the gap between customer expectation and satisfaction of people with a disability</vt:lpstr>
      <vt:lpstr>Question Content</vt:lpstr>
      <vt:lpstr>Development of the survey</vt:lpstr>
      <vt:lpstr>Consumer Participation</vt:lpstr>
      <vt:lpstr>Example of Questions</vt:lpstr>
      <vt:lpstr>PowerPoint Presentation</vt:lpstr>
      <vt:lpstr>PowerPoint Presentation</vt:lpstr>
      <vt:lpstr>The EXSAT Grid ©</vt:lpstr>
      <vt:lpstr>The EXSAT Grid ©</vt:lpstr>
      <vt:lpstr>PowerPoint Presentation</vt:lpstr>
      <vt:lpstr>PowerPoint Presentation</vt:lpstr>
      <vt:lpstr>What have we done since 2013</vt:lpstr>
      <vt:lpstr>Continuous Improvement over time</vt:lpstr>
      <vt:lpstr>Customer Service – Reliability </vt:lpstr>
      <vt:lpstr>Customer Service – Responsiveness</vt:lpstr>
      <vt:lpstr>Customer Service – Assurance</vt:lpstr>
      <vt:lpstr>Customer Service – Empathy </vt:lpstr>
      <vt:lpstr>Service Delivery - Empowerment</vt:lpstr>
      <vt:lpstr>Service Delivery - Access</vt:lpstr>
      <vt:lpstr>Service Delivery - Participation</vt:lpstr>
      <vt:lpstr>Service Delivery - Wellbeing</vt:lpstr>
      <vt:lpstr>Net Promoter Score</vt:lpstr>
      <vt:lpstr>Research into Action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Jewish Care PowerPoint Template</dc:title>
  <dc:creator>Stephen Thomas</dc:creator>
  <cp:keywords>Powerpoint; power point; PPT; presentation; slides; template</cp:keywords>
  <cp:lastModifiedBy>Belinda Wilson</cp:lastModifiedBy>
  <cp:revision>23</cp:revision>
  <dcterms:created xsi:type="dcterms:W3CDTF">2015-04-15T08:03:31Z</dcterms:created>
  <dcterms:modified xsi:type="dcterms:W3CDTF">2017-06-21T22:42:47Z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0x010100BDDEE027CC2D5F49BBF1B88A4499D5F200522687AE83ABAF43ADB6B3B69AAA7F14</vt:lpwstr>
  </property>
  <property fmtid="{D5CDD505-2E9C-101B-9397-08002B2CF9AE}" pid="3" name="TaxKeyword">
    <vt:lpwstr>503;#template|08ce6a1f-ab58-4da7-b983-c8541637a5de;#519;#presentation|cd1c350b-f290-496a-8ca3-4910fa3b6def;#518;#power point|42dbb4ba-d6f2-4c72-bb42-36377db675f5;#517;#PPT|531b8fb9-ec99-4d09-bcce-1dea10da2204;#38;#Powerpoint|382c364f-49a4-45c3-a560-6bcfbd</vt:lpwstr>
  </property>
  <property fmtid="{D5CDD505-2E9C-101B-9397-08002B2CF9AE}" pid="4" name="Document Type">
    <vt:lpwstr>516;#Presentation|1defb390-4ee5-4cbc-9dd1-b1f45b514449</vt:lpwstr>
  </property>
  <property fmtid="{D5CDD505-2E9C-101B-9397-08002B2CF9AE}" pid="5" name="Service1">
    <vt:lpwstr>54;#Development - Marketing/Fundraising|cc7eac64-9f1a-4f16-b763-c9669dca56bd</vt:lpwstr>
  </property>
</Properties>
</file>