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1" r:id="rId2"/>
    <p:sldId id="287" r:id="rId3"/>
    <p:sldId id="295" r:id="rId4"/>
    <p:sldId id="329" r:id="rId5"/>
    <p:sldId id="296" r:id="rId6"/>
    <p:sldId id="313" r:id="rId7"/>
    <p:sldId id="326" r:id="rId8"/>
    <p:sldId id="312" r:id="rId9"/>
    <p:sldId id="330" r:id="rId10"/>
    <p:sldId id="322" r:id="rId11"/>
    <p:sldId id="323" r:id="rId12"/>
    <p:sldId id="268" r:id="rId1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909" y="0"/>
            <a:ext cx="294576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E48A1-0F00-49AE-9C3E-C745B3D011A6}" type="datetimeFigureOut">
              <a:rPr lang="en-AU" smtClean="0"/>
              <a:pPr/>
              <a:t>3/04/2014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57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909" y="9431339"/>
            <a:ext cx="294576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6C5DE-2DC0-42D6-BD37-9E63B9ECA63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4817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D2A07-7EC6-4BC7-99AB-6B23F036E0E1}" type="datetimeFigureOut">
              <a:rPr lang="en-AU" smtClean="0"/>
              <a:pPr/>
              <a:t>3/04/2014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F8D6-F7C8-45A9-844F-4C147F79DCA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826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43BE1-4E84-4531-9582-B22B36374578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5D3C6-70B1-4BE7-8B7C-DF14E93B00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1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6A067-9487-4466-A942-BEF26CFF717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147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A6B9-A48D-425E-BD88-396C29B566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210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479D8-4947-4A4F-B74F-6399B0FDBF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06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439C-8921-454A-81BD-EE741EB1F84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911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E47A-562D-45BA-9988-BD4F929C36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078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F64BC-0CBC-4426-98DD-F098CA30F1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90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6DDC-3B3C-4A11-9EC5-1018D2EFD7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04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B455-F4D2-41E8-8B0E-A5B14E1AEA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069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C620-0F00-4751-B595-9E587880C4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8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B19BA-2A4B-4D58-BB43-8B19D5CD8CB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943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46951E-4775-4507-8EE0-557738754935}" type="slidenum">
              <a:rPr lang="en-AU"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latin typeface="Arial" charset="0"/>
            </a:endParaRPr>
          </a:p>
        </p:txBody>
      </p:sp>
      <p:pic>
        <p:nvPicPr>
          <p:cNvPr id="3079" name="Picture 47" descr="NDS 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00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445624" cy="1695325"/>
          </a:xfrm>
        </p:spPr>
        <p:txBody>
          <a:bodyPr/>
          <a:lstStyle/>
          <a:p>
            <a:r>
              <a:rPr lang="en-AU" sz="3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Nine months in:</a:t>
            </a:r>
            <a:br>
              <a:rPr lang="en-AU" sz="3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AU" sz="3400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update on the NDIS Barwon Trial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/>
              <a:t> </a:t>
            </a:r>
          </a:p>
        </p:txBody>
      </p:sp>
      <p:pic>
        <p:nvPicPr>
          <p:cNvPr id="4" name="Content Placeholder 3" descr="Crowd fire up.JPG"/>
          <p:cNvPicPr>
            <a:picLocks noChangeAspect="1"/>
          </p:cNvPicPr>
          <p:nvPr/>
        </p:nvPicPr>
        <p:blipFill>
          <a:blip r:embed="rId3" cstate="print"/>
          <a:srcRect t="15280" r="124"/>
          <a:stretch>
            <a:fillRect/>
          </a:stretch>
        </p:blipFill>
        <p:spPr bwMode="auto">
          <a:xfrm>
            <a:off x="1331640" y="2676053"/>
            <a:ext cx="6565052" cy="37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54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923112" cy="792088"/>
          </a:xfrm>
        </p:spPr>
        <p:txBody>
          <a:bodyPr/>
          <a:lstStyle/>
          <a:p>
            <a:r>
              <a:rPr lang="en-AU" sz="3600" b="1" dirty="0">
                <a:solidFill>
                  <a:schemeClr val="tx2"/>
                </a:solidFill>
                <a:latin typeface="Helvetica 55 Roman" pitchFamily="34" charset="0"/>
              </a:rPr>
              <a:t>Key </a:t>
            </a:r>
            <a:r>
              <a:rPr lang="en-AU" sz="3600" b="1" dirty="0" smtClean="0">
                <a:solidFill>
                  <a:schemeClr val="tx2"/>
                </a:solidFill>
                <a:latin typeface="Helvetica 55 Roman" pitchFamily="34" charset="0"/>
              </a:rPr>
              <a:t>messages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AU" dirty="0" smtClean="0"/>
              <a:t>This </a:t>
            </a:r>
            <a:r>
              <a:rPr lang="en-AU" dirty="0"/>
              <a:t>change results inevitably in a level of disruption despite an organisation’s preparations and this will need good leadership and communication</a:t>
            </a:r>
          </a:p>
          <a:p>
            <a:pPr marL="171450" lvl="1" indent="-171450" algn="r">
              <a:buFont typeface="Arial" panose="020B0604020202020204" pitchFamily="34" charset="0"/>
              <a:buChar char="•"/>
            </a:pPr>
            <a:endParaRPr lang="en-AU" sz="14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/>
              <a:t>Providers need to work through how the change  will affect the whole of an organisation—not just the relationship between people with disability and support workers. </a:t>
            </a:r>
            <a:br>
              <a:rPr lang="en-AU" dirty="0"/>
            </a:br>
            <a:endParaRPr lang="en-A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/>
              <a:t>Clear and detailed information, education and training at all levels (as well to individuals and families) is important and should be delivered regularly</a:t>
            </a:r>
          </a:p>
        </p:txBody>
      </p:sp>
    </p:spTree>
    <p:extLst>
      <p:ext uri="{BB962C8B-B14F-4D97-AF65-F5344CB8AC3E}">
        <p14:creationId xmlns:p14="http://schemas.microsoft.com/office/powerpoint/2010/main" val="6344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AU" sz="4000" b="1" dirty="0">
                <a:solidFill>
                  <a:schemeClr val="tx2"/>
                </a:solidFill>
                <a:latin typeface="Helvetica 55 Roman" pitchFamily="34" charset="0"/>
              </a:rPr>
              <a:t>Key messages 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/>
              <a:t>A sophisticated understanding of organisational cost drivers and awareness of opportunities to streamline/adjust processes</a:t>
            </a:r>
            <a:br>
              <a:rPr lang="en-AU" dirty="0"/>
            </a:br>
            <a:endParaRPr lang="en-A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/>
              <a:t>Management need to develop capacity to be flexible about the timing and types of services on offer, how to unbundle current service models and re-bundle clusters of supports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dirty="0"/>
              <a:t>Employers will need to have strong understanding of how to engage with a growing and flexible workforce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86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n-AU" sz="4400" b="1" dirty="0" smtClean="0"/>
              <a:t>Thank You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AU" sz="4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682991"/>
              </p:ext>
            </p:extLst>
          </p:nvPr>
        </p:nvGraphicFramePr>
        <p:xfrm>
          <a:off x="928662" y="4357694"/>
          <a:ext cx="785818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572032"/>
              </a:tblGrid>
              <a:tr h="1831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200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Sarah Fordyce</a:t>
                      </a:r>
                    </a:p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Policy Manager </a:t>
                      </a:r>
                    </a:p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NDS Victoria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  <a:effectLst>
                            <a:outerShdw blurRad="50800" dist="50800" dir="5400000" algn="ctr" rotWithShape="0">
                              <a:schemeClr val="bg1"/>
                            </a:outerShdw>
                          </a:effectLst>
                        </a:rPr>
                        <a:t>Sarah.Fordyce@nds.org.au </a:t>
                      </a:r>
                      <a:endParaRPr lang="en-AU" sz="2400" b="0" dirty="0" smtClean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  <a:p>
                      <a:endParaRPr lang="en-AU" sz="2400" b="0" dirty="0">
                        <a:solidFill>
                          <a:schemeClr val="tx1"/>
                        </a:solidFill>
                        <a:effectLst>
                          <a:outerShdw blurRad="50800" dist="50800" dir="5400000" algn="ctr" rotWithShape="0">
                            <a:schemeClr val="bg1"/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1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AU" sz="3600" b="1" dirty="0" smtClean="0">
                <a:solidFill>
                  <a:schemeClr val="bg2">
                    <a:lumMod val="25000"/>
                  </a:schemeClr>
                </a:solidFill>
              </a:rPr>
              <a:t>NDIS basics </a:t>
            </a:r>
            <a:endParaRPr lang="en-A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eaLnBrk="1" hangingPunct="1"/>
            <a:endParaRPr lang="en-US" sz="2400" b="1" dirty="0" smtClean="0"/>
          </a:p>
          <a:p>
            <a:pPr eaLnBrk="1" hangingPunct="1"/>
            <a:r>
              <a:rPr lang="en-US" sz="2400" b="1" dirty="0" smtClean="0"/>
              <a:t>Taxpayer funded insurance </a:t>
            </a:r>
            <a:r>
              <a:rPr lang="en-US" sz="2400" dirty="0" smtClean="0"/>
              <a:t>to cover costs of care and support for people with serious and permanent disabilities.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Nationally </a:t>
            </a:r>
            <a:r>
              <a:rPr lang="en-US" sz="2400" b="1" dirty="0" smtClean="0"/>
              <a:t>consistent </a:t>
            </a:r>
            <a:r>
              <a:rPr lang="en-US" sz="2400" dirty="0" smtClean="0"/>
              <a:t>system of support for about 460,000 Australians.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AU" sz="2400" dirty="0" smtClean="0"/>
              <a:t>Focus on </a:t>
            </a:r>
            <a:r>
              <a:rPr lang="en-AU" sz="2400" b="1" dirty="0" smtClean="0"/>
              <a:t>individualised</a:t>
            </a:r>
            <a:r>
              <a:rPr lang="en-AU" sz="2400" dirty="0" smtClean="0"/>
              <a:t> </a:t>
            </a:r>
            <a:r>
              <a:rPr lang="en-AU" sz="2400" dirty="0"/>
              <a:t>support </a:t>
            </a:r>
            <a:r>
              <a:rPr lang="en-AU" sz="2400" dirty="0" smtClean="0"/>
              <a:t>to provide more </a:t>
            </a:r>
            <a:r>
              <a:rPr lang="en-AU" sz="2400" b="1" dirty="0" smtClean="0"/>
              <a:t>choice</a:t>
            </a:r>
            <a:r>
              <a:rPr lang="en-AU" sz="2400" dirty="0" smtClean="0"/>
              <a:t> </a:t>
            </a:r>
            <a:r>
              <a:rPr lang="en-AU" sz="2400" dirty="0"/>
              <a:t>and </a:t>
            </a:r>
            <a:r>
              <a:rPr lang="en-AU" sz="2400" b="1" dirty="0"/>
              <a:t>control</a:t>
            </a:r>
            <a:r>
              <a:rPr lang="en-AU" sz="2400" dirty="0"/>
              <a:t> and a </a:t>
            </a:r>
            <a:r>
              <a:rPr lang="en-AU" sz="2400" b="1" dirty="0"/>
              <a:t>lifetime approach </a:t>
            </a:r>
            <a:r>
              <a:rPr lang="en-AU" sz="2400" dirty="0"/>
              <a:t>to a person’s </a:t>
            </a:r>
            <a:r>
              <a:rPr lang="en-AU" sz="2400" dirty="0" smtClean="0"/>
              <a:t>needs.</a:t>
            </a:r>
          </a:p>
          <a:p>
            <a:pPr eaLnBrk="1" hangingPunct="1"/>
            <a:endParaRPr lang="en-AU" sz="2400" dirty="0" smtClean="0"/>
          </a:p>
          <a:p>
            <a:pPr eaLnBrk="1" hangingPunct="1"/>
            <a:r>
              <a:rPr lang="en-AU" sz="2400" dirty="0"/>
              <a:t>F</a:t>
            </a:r>
            <a:r>
              <a:rPr lang="en-AU" sz="2400" dirty="0" smtClean="0"/>
              <a:t>ocus on </a:t>
            </a:r>
            <a:r>
              <a:rPr lang="en-AU" sz="2400" b="1" dirty="0" smtClean="0"/>
              <a:t>early intervention</a:t>
            </a:r>
            <a:r>
              <a:rPr lang="en-AU" sz="2400" b="1" dirty="0"/>
              <a:t> </a:t>
            </a:r>
            <a:r>
              <a:rPr lang="en-AU" sz="2400" dirty="0" smtClean="0"/>
              <a:t>to minimise negative impacts </a:t>
            </a:r>
            <a:r>
              <a:rPr lang="en-AU" sz="2400" dirty="0"/>
              <a:t>of </a:t>
            </a:r>
            <a:r>
              <a:rPr lang="en-AU" sz="2400" dirty="0" smtClean="0"/>
              <a:t>disability </a:t>
            </a:r>
            <a:r>
              <a:rPr lang="en-AU" sz="2400" dirty="0"/>
              <a:t>on individuals, families and carers.</a:t>
            </a:r>
          </a:p>
        </p:txBody>
      </p:sp>
    </p:spTree>
    <p:extLst>
      <p:ext uri="{BB962C8B-B14F-4D97-AF65-F5344CB8AC3E}">
        <p14:creationId xmlns:p14="http://schemas.microsoft.com/office/powerpoint/2010/main" val="29380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 smtClean="0">
                <a:solidFill>
                  <a:schemeClr val="bg2">
                    <a:lumMod val="25000"/>
                  </a:schemeClr>
                </a:solidFill>
              </a:rPr>
              <a:t>A paradigm shift for disability</a:t>
            </a:r>
            <a:endParaRPr lang="en-A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b="1" dirty="0"/>
              <a:t>$22bn </a:t>
            </a:r>
            <a:r>
              <a:rPr lang="en-AU" sz="2400" dirty="0"/>
              <a:t>per year when fully operational by 2019 – about triple the existing national disability budget per year. 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Rising from approx</a:t>
            </a:r>
            <a:r>
              <a:rPr lang="en-AU" sz="2400" dirty="0"/>
              <a:t>. $1.6 </a:t>
            </a:r>
            <a:r>
              <a:rPr lang="en-AU" sz="2400" dirty="0" smtClean="0"/>
              <a:t>b in Victoria to approx. </a:t>
            </a:r>
            <a:r>
              <a:rPr lang="en-AU" sz="2400" dirty="0"/>
              <a:t>$5.1b f</a:t>
            </a:r>
            <a:r>
              <a:rPr lang="en-AU" sz="2400" dirty="0" smtClean="0"/>
              <a:t>rom 2019 </a:t>
            </a:r>
          </a:p>
          <a:p>
            <a:endParaRPr lang="en-AU" sz="2400" dirty="0" smtClean="0"/>
          </a:p>
          <a:p>
            <a:r>
              <a:rPr lang="en-AU" sz="2400" dirty="0" smtClean="0"/>
              <a:t>Over </a:t>
            </a:r>
            <a:r>
              <a:rPr lang="en-AU" sz="2400" dirty="0"/>
              <a:t>100,000 people will benefit from NDIS – about double currently getting some level of support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 smtClean="0"/>
              <a:t>a paradigm shift for people with disabilities and service providers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79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AU" sz="2800" dirty="0" smtClean="0"/>
              <a:t>Transition of participants progressing; DSR and ECIA waitlists gone; now transitioning SSA residents</a:t>
            </a:r>
          </a:p>
          <a:p>
            <a:r>
              <a:rPr lang="en-AU" sz="2800" dirty="0" smtClean="0"/>
              <a:t>Anecdotal </a:t>
            </a:r>
            <a:r>
              <a:rPr lang="en-AU" sz="2800" dirty="0"/>
              <a:t>evidence of people getting good, comprehensive packages</a:t>
            </a:r>
          </a:p>
          <a:p>
            <a:r>
              <a:rPr lang="en-AU" sz="2800" dirty="0"/>
              <a:t>NDIA reports high levels  of satisfaction with assessment &amp; planning</a:t>
            </a:r>
          </a:p>
          <a:p>
            <a:r>
              <a:rPr lang="en-AU" sz="2800" dirty="0" smtClean="0"/>
              <a:t>Signs </a:t>
            </a:r>
            <a:r>
              <a:rPr lang="en-AU" sz="2800" dirty="0"/>
              <a:t>of a new market </a:t>
            </a:r>
            <a:r>
              <a:rPr lang="en-AU" sz="2800" dirty="0" smtClean="0"/>
              <a:t>emerging, with growth &amp; diversification of disability sector already underway in Geelong. Over 380 service providers registered in Barwon</a:t>
            </a:r>
          </a:p>
          <a:p>
            <a:endParaRPr lang="en-AU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AU" sz="2800" dirty="0"/>
          </a:p>
          <a:p>
            <a:endParaRPr lang="en-AU" sz="2800" dirty="0" smtClean="0"/>
          </a:p>
          <a:p>
            <a:endParaRPr lang="en-AU" sz="3000" dirty="0" smtClean="0"/>
          </a:p>
          <a:p>
            <a:endParaRPr lang="en-AU" sz="3000" dirty="0" smtClean="0"/>
          </a:p>
          <a:p>
            <a:endParaRPr lang="en-AU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91680" y="0"/>
            <a:ext cx="729349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AU" sz="3600" b="1" dirty="0" smtClean="0">
                <a:solidFill>
                  <a:schemeClr val="bg2">
                    <a:lumMod val="25000"/>
                  </a:schemeClr>
                </a:solidFill>
              </a:rPr>
              <a:t>Nine months </a:t>
            </a:r>
            <a:r>
              <a:rPr lang="en-AU" sz="3600" b="1" dirty="0">
                <a:solidFill>
                  <a:schemeClr val="bg2">
                    <a:lumMod val="25000"/>
                  </a:schemeClr>
                </a:solidFill>
              </a:rPr>
              <a:t>in – early observations</a:t>
            </a:r>
          </a:p>
        </p:txBody>
      </p:sp>
    </p:spTree>
    <p:extLst>
      <p:ext uri="{BB962C8B-B14F-4D97-AF65-F5344CB8AC3E}">
        <p14:creationId xmlns:p14="http://schemas.microsoft.com/office/powerpoint/2010/main" val="14778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3000" dirty="0" smtClean="0"/>
          </a:p>
          <a:p>
            <a:endParaRPr lang="en-AU" sz="3000" dirty="0" smtClean="0"/>
          </a:p>
          <a:p>
            <a:endParaRPr lang="en-AU" sz="3000" dirty="0" smtClean="0"/>
          </a:p>
          <a:p>
            <a:endParaRPr lang="en-AU" sz="3000" dirty="0" smtClean="0"/>
          </a:p>
          <a:p>
            <a:pPr marL="0" indent="0">
              <a:buNone/>
            </a:pPr>
            <a:endParaRPr lang="en-AU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60844" y="145480"/>
            <a:ext cx="7344816" cy="84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AU" sz="3600" b="1" dirty="0" smtClean="0">
                <a:solidFill>
                  <a:schemeClr val="bg2">
                    <a:lumMod val="25000"/>
                  </a:schemeClr>
                </a:solidFill>
              </a:rPr>
              <a:t>Nine months in – early observations</a:t>
            </a:r>
            <a:endParaRPr lang="en-A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016224"/>
            <a:ext cx="8549165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Quality </a:t>
            </a:r>
            <a:r>
              <a:rPr lang="en-AU" sz="2800" dirty="0"/>
              <a:t>of plans and the understanding of what is reasonable and necessary </a:t>
            </a:r>
            <a:r>
              <a:rPr lang="en-AU" sz="2800" dirty="0" smtClean="0"/>
              <a:t>is evolving</a:t>
            </a:r>
            <a:endParaRPr lang="en-AU" sz="2800" dirty="0"/>
          </a:p>
          <a:p>
            <a:endParaRPr lang="en-AU" sz="2000" dirty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/>
              <a:t>Some delays with development of plans</a:t>
            </a:r>
          </a:p>
          <a:p>
            <a:pPr marL="441325"/>
            <a:r>
              <a:rPr lang="en-AU" sz="2400" dirty="0"/>
              <a:t>As at December, 2,500 participants had completed plans and 600 underway = approx. 71% of target reached under bilateral agreements</a:t>
            </a:r>
            <a:r>
              <a:rPr lang="en-AU" sz="2400" dirty="0" smtClean="0"/>
              <a:t>.</a:t>
            </a:r>
          </a:p>
          <a:p>
            <a:pPr marL="441325"/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/>
              <a:t>Average package costing more than predicted, but coming </a:t>
            </a:r>
            <a:r>
              <a:rPr lang="en-AU" sz="2800" dirty="0" smtClean="0"/>
              <a:t>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 smtClean="0"/>
              <a:t>Most </a:t>
            </a:r>
            <a:r>
              <a:rPr lang="en-AU" sz="2800" dirty="0"/>
              <a:t>families are choosing the Agency to manage the </a:t>
            </a:r>
            <a:r>
              <a:rPr lang="en-AU" sz="2800" dirty="0" smtClean="0"/>
              <a:t>funds &amp; many participants staying with existing service providers</a:t>
            </a:r>
            <a:endParaRPr lang="en-AU" sz="2400" dirty="0"/>
          </a:p>
          <a:p>
            <a:pPr marL="457200" indent="-457200">
              <a:buFont typeface="Arial" pitchFamily="34" charset="0"/>
              <a:buChar char="•"/>
            </a:pPr>
            <a:endParaRPr lang="en-AU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AU" sz="2400" dirty="0"/>
          </a:p>
          <a:p>
            <a:pPr marL="457200" indent="-457200"/>
            <a:endParaRPr lang="en-AU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n-AU" sz="2600" dirty="0" smtClean="0"/>
          </a:p>
          <a:p>
            <a:endParaRPr lang="en-AU" sz="2600" dirty="0" smtClean="0"/>
          </a:p>
          <a:p>
            <a:endParaRPr lang="en-AU" sz="2600" dirty="0" smtClean="0"/>
          </a:p>
        </p:txBody>
      </p:sp>
    </p:spTree>
    <p:extLst>
      <p:ext uri="{BB962C8B-B14F-4D97-AF65-F5344CB8AC3E}">
        <p14:creationId xmlns:p14="http://schemas.microsoft.com/office/powerpoint/2010/main" val="5867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11144" cy="1143000"/>
          </a:xfrm>
        </p:spPr>
        <p:txBody>
          <a:bodyPr/>
          <a:lstStyle/>
          <a:p>
            <a:r>
              <a:rPr lang="en-AU" sz="3600" b="1" dirty="0" smtClean="0">
                <a:solidFill>
                  <a:schemeClr val="bg2">
                    <a:lumMod val="25000"/>
                  </a:schemeClr>
                </a:solidFill>
              </a:rPr>
              <a:t>Nine months </a:t>
            </a:r>
            <a:r>
              <a:rPr lang="en-AU" sz="3600" b="1" dirty="0">
                <a:solidFill>
                  <a:schemeClr val="bg2">
                    <a:lumMod val="25000"/>
                  </a:schemeClr>
                </a:solidFill>
              </a:rPr>
              <a:t>in – early observations</a:t>
            </a:r>
            <a:r>
              <a:rPr lang="en-AU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AU" b="1" dirty="0">
                <a:solidFill>
                  <a:schemeClr val="bg2">
                    <a:lumMod val="25000"/>
                  </a:schemeClr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Challenging time for all involved: participants; NDIA; and service providers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1600" dirty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Backdrop of very high expectations and bilateral targets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Recognition that many participants and families  need support with the new processes; this is beginning to come through now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NDIA: recent Review highlighted that Scheme launched whilst still being built, with poor IT and other systems, range of stresses impacting on the Agency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5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272808" cy="1143000"/>
          </a:xfrm>
        </p:spPr>
        <p:txBody>
          <a:bodyPr/>
          <a:lstStyle/>
          <a:p>
            <a:r>
              <a:rPr lang="en-AU" sz="3600" b="1" dirty="0">
                <a:solidFill>
                  <a:schemeClr val="bg2">
                    <a:lumMod val="25000"/>
                  </a:schemeClr>
                </a:solidFill>
              </a:rPr>
              <a:t>Nine months in – early observations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Services facing challenges on many fronts: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Planning </a:t>
            </a:r>
            <a:r>
              <a:rPr lang="en-AU" sz="2800" dirty="0"/>
              <a:t>– need to ensure service providers who will have expertise and knowledge can add value to the process.  </a:t>
            </a: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A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Pricing </a:t>
            </a:r>
            <a:r>
              <a:rPr lang="en-AU" sz="2800" dirty="0"/>
              <a:t>-  </a:t>
            </a:r>
            <a:r>
              <a:rPr lang="en-AU" sz="2800" dirty="0" smtClean="0"/>
              <a:t>widespread concern about inadequacy of some NDIA prices eg. one-to-one </a:t>
            </a:r>
            <a:r>
              <a:rPr lang="en-AU" sz="2800" dirty="0"/>
              <a:t>supports </a:t>
            </a: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Clunky NDIA IT and administrative processes – very time consuming &amp; frustrating for providers  </a:t>
            </a:r>
            <a:endParaRPr lang="en-AU" sz="2800" dirty="0"/>
          </a:p>
          <a:p>
            <a:pPr marL="457200" indent="-457200">
              <a:buFont typeface="Arial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61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/>
          <a:lstStyle/>
          <a:p>
            <a:r>
              <a:rPr lang="en-AU" sz="3600" b="1" dirty="0" smtClean="0">
                <a:solidFill>
                  <a:schemeClr val="bg2">
                    <a:lumMod val="25000"/>
                  </a:schemeClr>
                </a:solidFill>
              </a:rPr>
              <a:t>Nine months in – early observations</a:t>
            </a:r>
            <a:r>
              <a:rPr lang="en-AU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AU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Some issues with transitioning DHS funded programs provided ‘in kind’: eg SSA, volunteers, facility based respite.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/>
              <a:t>C</a:t>
            </a:r>
            <a:r>
              <a:rPr lang="en-AU" sz="2800" dirty="0" smtClean="0"/>
              <a:t>oncern over some ‘block funded’ programs that may not fit in insurance model. </a:t>
            </a:r>
            <a:r>
              <a:rPr lang="en-AU" sz="2800" dirty="0"/>
              <a:t>e</a:t>
            </a:r>
            <a:r>
              <a:rPr lang="en-AU" sz="2800" dirty="0" smtClean="0"/>
              <a:t>g: Volunteer co-ordination, info provision etc.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850106"/>
          </a:xfrm>
        </p:spPr>
        <p:txBody>
          <a:bodyPr/>
          <a:lstStyle/>
          <a:p>
            <a:r>
              <a:rPr lang="en-AU" sz="3600" b="1" dirty="0">
                <a:solidFill>
                  <a:schemeClr val="bg2">
                    <a:lumMod val="25000"/>
                  </a:schemeClr>
                </a:solidFill>
              </a:rPr>
              <a:t>Nine months in – early observations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NDIA looking beyond transition phase to ‘Business As Usual’ phase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Increased recognition of the expertise and value of service providers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 smtClean="0"/>
              <a:t>Services </a:t>
            </a:r>
            <a:r>
              <a:rPr lang="en-AU" sz="2800" dirty="0"/>
              <a:t>beginning to reshape organisational structures &amp; service </a:t>
            </a:r>
            <a:r>
              <a:rPr lang="en-AU" sz="2800" dirty="0" smtClean="0"/>
              <a:t>models</a:t>
            </a:r>
          </a:p>
          <a:p>
            <a:pPr marL="457200" indent="-457200">
              <a:buFont typeface="Arial" pitchFamily="34" charset="0"/>
              <a:buChar char="•"/>
            </a:pPr>
            <a:endParaRPr lang="en-A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AU" sz="2800" dirty="0"/>
              <a:t>Services beginning to respond to demands for more flexible workforce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90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 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592</Words>
  <Application>Microsoft Office PowerPoint</Application>
  <PresentationFormat>On-screen Show (4:3)</PresentationFormat>
  <Paragraphs>89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1_Theme 2</vt:lpstr>
      <vt:lpstr>Nine months in: update on the NDIS Barwon Trial </vt:lpstr>
      <vt:lpstr>NDIS basics </vt:lpstr>
      <vt:lpstr>A paradigm shift for disability</vt:lpstr>
      <vt:lpstr> </vt:lpstr>
      <vt:lpstr> </vt:lpstr>
      <vt:lpstr>Nine months in – early observations </vt:lpstr>
      <vt:lpstr>Nine months in – early observations</vt:lpstr>
      <vt:lpstr>Nine months in – early observations </vt:lpstr>
      <vt:lpstr>Nine months in – early observations</vt:lpstr>
      <vt:lpstr>Key messages</vt:lpstr>
      <vt:lpstr>Key messages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Fordyce</dc:creator>
  <cp:lastModifiedBy>sue</cp:lastModifiedBy>
  <cp:revision>138</cp:revision>
  <cp:lastPrinted>2014-04-02T06:02:53Z</cp:lastPrinted>
  <dcterms:created xsi:type="dcterms:W3CDTF">2013-02-03T23:01:47Z</dcterms:created>
  <dcterms:modified xsi:type="dcterms:W3CDTF">2014-04-03T00:39:52Z</dcterms:modified>
</cp:coreProperties>
</file>