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  <p:sldMasterId id="2147483972" r:id="rId2"/>
  </p:sldMasterIdLst>
  <p:notesMasterIdLst>
    <p:notesMasterId r:id="rId12"/>
  </p:notesMasterIdLst>
  <p:handoutMasterIdLst>
    <p:handoutMasterId r:id="rId13"/>
  </p:handoutMasterIdLst>
  <p:sldIdLst>
    <p:sldId id="259" r:id="rId3"/>
    <p:sldId id="339" r:id="rId4"/>
    <p:sldId id="340" r:id="rId5"/>
    <p:sldId id="344" r:id="rId6"/>
    <p:sldId id="341" r:id="rId7"/>
    <p:sldId id="342" r:id="rId8"/>
    <p:sldId id="345" r:id="rId9"/>
    <p:sldId id="346" r:id="rId10"/>
    <p:sldId id="347" r:id="rId11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B1F"/>
    <a:srgbClr val="669900"/>
    <a:srgbClr val="777777"/>
    <a:srgbClr val="FFFF5B"/>
    <a:srgbClr val="FFFF99"/>
    <a:srgbClr val="FFFF00"/>
    <a:srgbClr val="D60093"/>
    <a:srgbClr val="FF6600"/>
    <a:srgbClr val="E4EAEE"/>
    <a:srgbClr val="3B5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3783" autoAdjust="0"/>
  </p:normalViewPr>
  <p:slideViewPr>
    <p:cSldViewPr>
      <p:cViewPr>
        <p:scale>
          <a:sx n="78" d="100"/>
          <a:sy n="78" d="100"/>
        </p:scale>
        <p:origin x="-92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94" y="-10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48" cy="496491"/>
          </a:xfrm>
          <a:prstGeom prst="rect">
            <a:avLst/>
          </a:prstGeom>
        </p:spPr>
        <p:txBody>
          <a:bodyPr vert="horz" lIns="91212" tIns="45606" rIns="91212" bIns="45606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344" y="0"/>
            <a:ext cx="2946348" cy="496491"/>
          </a:xfrm>
          <a:prstGeom prst="rect">
            <a:avLst/>
          </a:prstGeom>
        </p:spPr>
        <p:txBody>
          <a:bodyPr vert="horz" lIns="91212" tIns="45606" rIns="91212" bIns="45606" rtlCol="0"/>
          <a:lstStyle>
            <a:lvl1pPr algn="r">
              <a:defRPr sz="1200"/>
            </a:lvl1pPr>
          </a:lstStyle>
          <a:p>
            <a:fld id="{E7AC1FE5-AE84-4A24-B29A-FC5BDD7FC572}" type="datetimeFigureOut">
              <a:rPr lang="en-AU" smtClean="0"/>
              <a:pPr/>
              <a:t>1/06/2015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600"/>
            <a:ext cx="2946348" cy="496491"/>
          </a:xfrm>
          <a:prstGeom prst="rect">
            <a:avLst/>
          </a:prstGeom>
        </p:spPr>
        <p:txBody>
          <a:bodyPr vert="horz" lIns="91212" tIns="45606" rIns="91212" bIns="45606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344" y="9431600"/>
            <a:ext cx="2946348" cy="496491"/>
          </a:xfrm>
          <a:prstGeom prst="rect">
            <a:avLst/>
          </a:prstGeom>
        </p:spPr>
        <p:txBody>
          <a:bodyPr vert="horz" lIns="91212" tIns="45606" rIns="91212" bIns="45606" rtlCol="0" anchor="b"/>
          <a:lstStyle>
            <a:lvl1pPr algn="r">
              <a:defRPr sz="1200"/>
            </a:lvl1pPr>
          </a:lstStyle>
          <a:p>
            <a:fld id="{D5BBDFDC-8DC2-4313-8187-47EEC8E7290F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09263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6" cy="496412"/>
          </a:xfrm>
          <a:prstGeom prst="rect">
            <a:avLst/>
          </a:prstGeom>
        </p:spPr>
        <p:txBody>
          <a:bodyPr vert="horz" lIns="91212" tIns="45606" rIns="91212" bIns="45606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543" y="1"/>
            <a:ext cx="2946136" cy="496412"/>
          </a:xfrm>
          <a:prstGeom prst="rect">
            <a:avLst/>
          </a:prstGeom>
        </p:spPr>
        <p:txBody>
          <a:bodyPr vert="horz" lIns="91212" tIns="45606" rIns="91212" bIns="45606" rtlCol="0"/>
          <a:lstStyle>
            <a:lvl1pPr algn="r">
              <a:defRPr sz="1200"/>
            </a:lvl1pPr>
          </a:lstStyle>
          <a:p>
            <a:fld id="{7AB81D54-C36F-4FA0-B86C-42BEECEC51D6}" type="datetimeFigureOut">
              <a:rPr lang="en-AU" smtClean="0"/>
              <a:pPr/>
              <a:t>1/06/2015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12" tIns="45606" rIns="91212" bIns="45606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6701"/>
            <a:ext cx="5438776" cy="4467702"/>
          </a:xfrm>
          <a:prstGeom prst="rect">
            <a:avLst/>
          </a:prstGeom>
        </p:spPr>
        <p:txBody>
          <a:bodyPr vert="horz" lIns="91212" tIns="45606" rIns="91212" bIns="4560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816"/>
            <a:ext cx="2946136" cy="496411"/>
          </a:xfrm>
          <a:prstGeom prst="rect">
            <a:avLst/>
          </a:prstGeom>
        </p:spPr>
        <p:txBody>
          <a:bodyPr vert="horz" lIns="91212" tIns="45606" rIns="91212" bIns="45606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543" y="9431816"/>
            <a:ext cx="2946136" cy="496411"/>
          </a:xfrm>
          <a:prstGeom prst="rect">
            <a:avLst/>
          </a:prstGeom>
        </p:spPr>
        <p:txBody>
          <a:bodyPr vert="horz" lIns="91212" tIns="45606" rIns="91212" bIns="45606" rtlCol="0" anchor="b"/>
          <a:lstStyle>
            <a:lvl1pPr algn="r">
              <a:defRPr sz="1200"/>
            </a:lvl1pPr>
          </a:lstStyle>
          <a:p>
            <a:fld id="{39CBA7F0-D76C-4575-8424-D974B782B10D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90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CBA7F0-D76C-4575-8424-D974B782B10D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7392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8961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1966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740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4231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7696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534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221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5548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36938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2923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02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5679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4260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04504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995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412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479D8-4947-4A4F-B74F-6399B0FDBFE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35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6026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2871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9300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8459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446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8350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141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 Slide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9D2D8-C448-431F-A773-A04414049852}" type="datetimeFigureOut">
              <a:rPr lang="en-AU" smtClean="0"/>
              <a:pPr/>
              <a:t>1/06/2015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46B6A-A745-4075-A4E9-4C2DC7C792AE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Right Triangle 6"/>
          <p:cNvSpPr/>
          <p:nvPr userDrawn="1"/>
        </p:nvSpPr>
        <p:spPr>
          <a:xfrm rot="9602627">
            <a:off x="-1306509" y="3578321"/>
            <a:ext cx="12070784" cy="6074513"/>
          </a:xfrm>
          <a:prstGeom prst="rtTriangle">
            <a:avLst/>
          </a:prstGeom>
          <a:solidFill>
            <a:srgbClr val="E4EAEE"/>
          </a:solidFill>
          <a:ln>
            <a:solidFill>
              <a:srgbClr val="E4EA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-972615" y="3356991"/>
            <a:ext cx="9865096" cy="4464496"/>
          </a:xfrm>
          <a:prstGeom prst="rtTriangle">
            <a:avLst/>
          </a:prstGeom>
          <a:solidFill>
            <a:srgbClr val="3B5A6F"/>
          </a:solidFill>
          <a:ln>
            <a:solidFill>
              <a:srgbClr val="3B5A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ight Triangle 8"/>
          <p:cNvSpPr/>
          <p:nvPr userDrawn="1"/>
        </p:nvSpPr>
        <p:spPr>
          <a:xfrm rot="9602627">
            <a:off x="233936" y="6002445"/>
            <a:ext cx="10212396" cy="3511094"/>
          </a:xfrm>
          <a:prstGeom prst="rtTriangle">
            <a:avLst/>
          </a:prstGeom>
          <a:solidFill>
            <a:srgbClr val="6EBB1F"/>
          </a:solidFill>
          <a:ln>
            <a:solidFill>
              <a:srgbClr val="6EBB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1" name="Rounded Rectangle 10"/>
          <p:cNvSpPr/>
          <p:nvPr userDrawn="1"/>
        </p:nvSpPr>
        <p:spPr>
          <a:xfrm>
            <a:off x="138102" y="5357342"/>
            <a:ext cx="2099228" cy="131201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42" t="12780" r="14759" b="14482"/>
          <a:stretch/>
        </p:blipFill>
        <p:spPr>
          <a:xfrm>
            <a:off x="270291" y="5472044"/>
            <a:ext cx="1834849" cy="108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58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7200" kern="1200">
          <a:solidFill>
            <a:schemeClr val="tx1"/>
          </a:solidFill>
          <a:latin typeface="Helvetica 55 Roman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Heading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AC72-96AD-48B5-9560-ACBB3E652541}" type="datetimeFigureOut">
              <a:rPr lang="en-AU" smtClean="0"/>
              <a:pPr/>
              <a:t>1/06/2015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87578-0F99-44E3-9353-38BCFCB9F1DC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Right Triangle 6"/>
          <p:cNvSpPr/>
          <p:nvPr userDrawn="1"/>
        </p:nvSpPr>
        <p:spPr>
          <a:xfrm rot="9602627">
            <a:off x="-1306510" y="7141956"/>
            <a:ext cx="12070784" cy="4563872"/>
          </a:xfrm>
          <a:prstGeom prst="rtTriangle">
            <a:avLst/>
          </a:prstGeom>
          <a:solidFill>
            <a:srgbClr val="E4EAEE"/>
          </a:solidFill>
          <a:ln>
            <a:solidFill>
              <a:srgbClr val="E4EAE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-396552" y="5335129"/>
            <a:ext cx="9865096" cy="2380430"/>
          </a:xfrm>
          <a:prstGeom prst="rtTriangle">
            <a:avLst/>
          </a:prstGeom>
          <a:solidFill>
            <a:srgbClr val="3B5A6F"/>
          </a:solidFill>
          <a:ln>
            <a:solidFill>
              <a:srgbClr val="3B5A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9" name="Right Triangle 8"/>
          <p:cNvSpPr/>
          <p:nvPr userDrawn="1"/>
        </p:nvSpPr>
        <p:spPr>
          <a:xfrm rot="9602627">
            <a:off x="302852" y="7213413"/>
            <a:ext cx="9865096" cy="2380430"/>
          </a:xfrm>
          <a:prstGeom prst="rtTriangle">
            <a:avLst/>
          </a:prstGeom>
          <a:solidFill>
            <a:srgbClr val="6EBB1F"/>
          </a:solidFill>
          <a:ln>
            <a:solidFill>
              <a:srgbClr val="6EBB1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332656"/>
            <a:ext cx="1775460" cy="102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04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5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 55 Roman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Helvetica 55 Roman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Helvetica 55 Roman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Helvetica 55 Roman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ds.org.au/projects/article/198" TargetMode="Externa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Fordyce@nds.org.au" TargetMode="Externa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idx="4294967295"/>
          </p:nvPr>
        </p:nvSpPr>
        <p:spPr>
          <a:xfrm>
            <a:off x="1907704" y="1196752"/>
            <a:ext cx="6048672" cy="1470025"/>
          </a:xfrm>
        </p:spPr>
        <p:txBody>
          <a:bodyPr/>
          <a:lstStyle/>
          <a:p>
            <a:pPr algn="l"/>
            <a:r>
              <a:rPr lang="en-AU" sz="8000" b="1" dirty="0" smtClean="0">
                <a:solidFill>
                  <a:schemeClr val="tx2"/>
                </a:solidFill>
              </a:rPr>
              <a:t>NDS Update</a:t>
            </a:r>
            <a:endParaRPr lang="en-AU" sz="8000" b="1" dirty="0">
              <a:solidFill>
                <a:schemeClr val="tx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971600" y="2852936"/>
            <a:ext cx="7488832" cy="216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4F6E8D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AU" sz="2000" kern="0" dirty="0" smtClean="0">
                <a:solidFill>
                  <a:schemeClr val="tx1"/>
                </a:solidFill>
              </a:rPr>
              <a:t/>
            </a:r>
            <a:br>
              <a:rPr lang="en-AU" sz="2000" kern="0" dirty="0" smtClean="0">
                <a:solidFill>
                  <a:schemeClr val="tx1"/>
                </a:solidFill>
              </a:rPr>
            </a:br>
            <a:endParaRPr lang="en-AU" sz="20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7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725544" cy="1143000"/>
          </a:xfrm>
        </p:spPr>
        <p:txBody>
          <a:bodyPr/>
          <a:lstStyle/>
          <a:p>
            <a:pPr algn="l"/>
            <a:r>
              <a:rPr lang="en-AU" b="1" dirty="0" smtClean="0"/>
              <a:t>NDIS – current status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Barwon trial is continuing, with over 4,000 participant plans completed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Generally going well, especially for 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Ongoing concerns with pricing, portal, planning quality and amount of unpaid work being undertaken by </a:t>
            </a:r>
            <a:r>
              <a:rPr lang="en-AU" sz="3200" dirty="0" smtClean="0"/>
              <a:t>providers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See NDS Issues Register: </a:t>
            </a:r>
            <a:r>
              <a:rPr lang="en-AU" sz="2400" dirty="0">
                <a:hlinkClick r:id="rId2"/>
              </a:rPr>
              <a:t>http://www.nds.org.au/projects/article/198</a:t>
            </a:r>
            <a:endParaRPr lang="en-AU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292113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332656"/>
            <a:ext cx="7427168" cy="1143000"/>
          </a:xfrm>
        </p:spPr>
        <p:txBody>
          <a:bodyPr/>
          <a:lstStyle/>
          <a:p>
            <a:pPr algn="l"/>
            <a:r>
              <a:rPr lang="en-AU" b="1" dirty="0"/>
              <a:t>NDIS – current status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Continuing work with NDIA on prices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Need </a:t>
            </a:r>
            <a:r>
              <a:rPr lang="en-AU" sz="3200" dirty="0"/>
              <a:t>to address implementation problems without undermining widespread community and political support for NDIS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Needs to remain within funding envelope of $22B pa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535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b="1" dirty="0"/>
              <a:t>NDIS – </a:t>
            </a:r>
            <a:r>
              <a:rPr lang="en-AU" sz="3600" b="1" dirty="0"/>
              <a:t>preparing for rollout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85395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On track for NDIS rollout, commencing July 2016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 smtClean="0"/>
              <a:t>From </a:t>
            </a:r>
            <a:r>
              <a:rPr lang="en-AU" sz="3200" dirty="0"/>
              <a:t>2019 about $5.1B will be allocated pa to disability, up from about $1.6B </a:t>
            </a:r>
            <a:r>
              <a:rPr lang="en-AU" sz="3200" dirty="0" smtClean="0"/>
              <a:t>now</a:t>
            </a:r>
            <a:endParaRPr lang="en-AU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3200" dirty="0"/>
              <a:t>Over 100,000 people will benefit from NDIS – about double currently getting some level of support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238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b="1" dirty="0"/>
              <a:t>NDIS – </a:t>
            </a:r>
            <a:r>
              <a:rPr lang="en-AU" sz="3600" b="1" dirty="0" smtClean="0"/>
              <a:t>preparing for rollout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600200"/>
            <a:ext cx="8352928" cy="4525963"/>
          </a:xfrm>
        </p:spPr>
        <p:txBody>
          <a:bodyPr>
            <a:normAutofit fontScale="70000" lnSpcReduction="20000"/>
          </a:bodyPr>
          <a:lstStyle/>
          <a:p>
            <a:r>
              <a:rPr lang="en-AU" sz="4600" dirty="0" smtClean="0"/>
              <a:t>Flurry of NDIS policy papers:</a:t>
            </a:r>
          </a:p>
          <a:p>
            <a:pPr marL="274638" indent="-274638"/>
            <a:r>
              <a:rPr lang="en-AU" sz="4600" dirty="0" smtClean="0"/>
              <a:t>- National Quality and Safeguarding Framework</a:t>
            </a:r>
          </a:p>
          <a:p>
            <a:pPr marL="274638" indent="-274638"/>
            <a:r>
              <a:rPr lang="en-AU" sz="4600" dirty="0" smtClean="0"/>
              <a:t>- Information</a:t>
            </a:r>
            <a:r>
              <a:rPr lang="en-AU" sz="4600" dirty="0"/>
              <a:t>, Linkages and Capacity (Tier 2) </a:t>
            </a:r>
          </a:p>
          <a:p>
            <a:pPr marL="274638" indent="-274638"/>
            <a:r>
              <a:rPr lang="en-AU" sz="4600" dirty="0"/>
              <a:t>- Outcomes </a:t>
            </a:r>
          </a:p>
          <a:p>
            <a:pPr marL="274638" indent="-274638"/>
            <a:r>
              <a:rPr lang="en-AU" sz="4600" dirty="0"/>
              <a:t>- Market design </a:t>
            </a:r>
          </a:p>
          <a:p>
            <a:pPr marL="274638" indent="-274638"/>
            <a:r>
              <a:rPr lang="en-AU" sz="4600" dirty="0"/>
              <a:t>- Housing </a:t>
            </a:r>
            <a:r>
              <a:rPr lang="en-AU" sz="4600" dirty="0" smtClean="0"/>
              <a:t>(continues to be delayed)  </a:t>
            </a:r>
            <a:endParaRPr lang="en-AU" sz="4600" dirty="0"/>
          </a:p>
          <a:p>
            <a:pPr marL="274638" indent="-274638"/>
            <a:r>
              <a:rPr lang="en-AU" sz="4600" dirty="0"/>
              <a:t>- Assistive technology </a:t>
            </a:r>
          </a:p>
          <a:p>
            <a:pPr marL="274638" indent="-274638"/>
            <a:r>
              <a:rPr lang="en-AU" dirty="0"/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912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pPr algn="l"/>
            <a:r>
              <a:rPr lang="en-AU" b="1" dirty="0"/>
              <a:t>NDIS </a:t>
            </a:r>
            <a:r>
              <a:rPr lang="en-AU" sz="3200" b="1" dirty="0"/>
              <a:t>– preparing for rollout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412776"/>
            <a:ext cx="8291264" cy="4752528"/>
          </a:xfrm>
        </p:spPr>
        <p:txBody>
          <a:bodyPr>
            <a:normAutofit fontScale="250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12800" dirty="0"/>
              <a:t>Awaiting details and timing of rollout of </a:t>
            </a:r>
            <a:r>
              <a:rPr lang="en-AU" sz="12800" dirty="0" smtClean="0"/>
              <a:t>NDIS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12800" dirty="0" smtClean="0"/>
              <a:t>Announcement expected mid year 2015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12800" dirty="0" smtClean="0"/>
              <a:t>Currently state – federal negotiations about funding and scope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12800" dirty="0" smtClean="0"/>
              <a:t>Once these high level agreements made, operational plans will be developed by NDIA and DHS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8353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pPr algn="l"/>
            <a:r>
              <a:rPr lang="en-AU" b="1" dirty="0"/>
              <a:t>NDIS </a:t>
            </a:r>
            <a:r>
              <a:rPr lang="en-AU" sz="3200" b="1" dirty="0"/>
              <a:t>– preparing for rollout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257800"/>
          </a:xfrm>
        </p:spPr>
        <p:txBody>
          <a:bodyPr>
            <a:normAutofit fontScale="62500" lnSpcReduction="20000"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AU" sz="5100" dirty="0"/>
              <a:t>NDS will be rolling out a program of information and capacity building for </a:t>
            </a:r>
            <a:r>
              <a:rPr lang="en-AU" sz="5100"/>
              <a:t>disability </a:t>
            </a:r>
            <a:r>
              <a:rPr lang="en-AU" sz="5100" smtClean="0"/>
              <a:t>service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AU" sz="51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AU" sz="5100" dirty="0"/>
              <a:t>Need FASA &amp; DHHS rules re assets to be amended so as to allow organisations to restructure and prepare for NDIS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9800" dirty="0"/>
          </a:p>
          <a:p>
            <a:r>
              <a:rPr lang="en-AU" sz="9800" dirty="0"/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7881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pPr algn="l"/>
            <a:r>
              <a:rPr lang="en-AU" b="1" dirty="0"/>
              <a:t>NDIS </a:t>
            </a:r>
            <a:r>
              <a:rPr lang="en-AU" sz="3200" b="1" dirty="0"/>
              <a:t>– preparing for rollout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257800"/>
          </a:xfrm>
        </p:spPr>
        <p:txBody>
          <a:bodyPr>
            <a:normAutofit fontScale="25000" lnSpcReduction="20000"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AU" sz="12800" dirty="0" smtClean="0"/>
              <a:t>NDS supporting members to address issues of abuse and neglect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AU" sz="12800" dirty="0" smtClean="0"/>
              <a:t>Lobbying for continued engagement of state government re social inclusion and NDIS and mainstream interface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AU" sz="12800" dirty="0" smtClean="0"/>
              <a:t>Ongoing work re housing; workforce; market development</a:t>
            </a:r>
          </a:p>
          <a:p>
            <a:pPr marL="457200" lvl="0" indent="-457200">
              <a:buFont typeface="Arial" pitchFamily="34" charset="0"/>
              <a:buChar char="•"/>
            </a:pPr>
            <a:endParaRPr lang="en-AU" sz="12300" dirty="0" smtClean="0"/>
          </a:p>
          <a:p>
            <a:pPr marL="457200" lvl="0" indent="-457200">
              <a:buFont typeface="Arial" pitchFamily="34" charset="0"/>
              <a:buChar char="•"/>
            </a:pPr>
            <a:endParaRPr lang="en-AU" sz="123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AU" sz="2800" dirty="0"/>
          </a:p>
          <a:p>
            <a:r>
              <a:rPr lang="en-AU" dirty="0"/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55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1143000"/>
          </a:xfrm>
        </p:spPr>
        <p:txBody>
          <a:bodyPr/>
          <a:lstStyle/>
          <a:p>
            <a:pPr algn="l"/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5257800"/>
          </a:xfrm>
        </p:spPr>
        <p:txBody>
          <a:bodyPr>
            <a:normAutofit/>
          </a:bodyPr>
          <a:lstStyle/>
          <a:p>
            <a:endParaRPr lang="en-AU" sz="2800" dirty="0" smtClean="0"/>
          </a:p>
          <a:p>
            <a:pPr algn="ctr"/>
            <a:r>
              <a:rPr lang="en-AU" sz="4400" b="1" dirty="0" smtClean="0"/>
              <a:t>Thank You</a:t>
            </a:r>
          </a:p>
          <a:p>
            <a:endParaRPr lang="en-AU" sz="2800" dirty="0"/>
          </a:p>
          <a:p>
            <a:pPr algn="r"/>
            <a:r>
              <a:rPr lang="en-AU" sz="2800" dirty="0" smtClean="0"/>
              <a:t>Sarah Fordyce</a:t>
            </a:r>
          </a:p>
          <a:p>
            <a:pPr algn="r"/>
            <a:r>
              <a:rPr lang="en-AU" sz="2800" dirty="0" smtClean="0"/>
              <a:t>Policy Manager</a:t>
            </a:r>
          </a:p>
          <a:p>
            <a:pPr algn="r"/>
            <a:r>
              <a:rPr lang="en-AU" sz="2800" dirty="0" smtClean="0">
                <a:hlinkClick r:id="rId2"/>
              </a:rPr>
              <a:t>Sarah.Fordyce@nds.org.au</a:t>
            </a:r>
            <a:endParaRPr lang="en-AU" sz="2800" dirty="0" smtClean="0"/>
          </a:p>
          <a:p>
            <a:pPr algn="r"/>
            <a:r>
              <a:rPr lang="en-AU" sz="2800" smtClean="0"/>
              <a:t>Ph.03 8341 4303</a:t>
            </a:r>
            <a:endParaRPr lang="en-AU" sz="2800" dirty="0" smtClean="0"/>
          </a:p>
          <a:p>
            <a:endParaRPr lang="en-AU" sz="2800" dirty="0"/>
          </a:p>
          <a:p>
            <a:r>
              <a:rPr lang="en-AU" dirty="0"/>
              <a:t>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551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DS Theme - Title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DS Theme - Content pa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5335</TotalTime>
  <Words>309</Words>
  <Application>Microsoft Office PowerPoint</Application>
  <PresentationFormat>On-screen Show (4:3)</PresentationFormat>
  <Paragraphs>53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NDS Theme - Title page</vt:lpstr>
      <vt:lpstr>NDS Theme - Content page</vt:lpstr>
      <vt:lpstr>NDS Update</vt:lpstr>
      <vt:lpstr>NDIS – current status</vt:lpstr>
      <vt:lpstr>NDIS – current status</vt:lpstr>
      <vt:lpstr>NDIS – preparing for rollout</vt:lpstr>
      <vt:lpstr>NDIS – preparing for rollout</vt:lpstr>
      <vt:lpstr>NDIS – preparing for rollout</vt:lpstr>
      <vt:lpstr>NDIS – preparing for rollout</vt:lpstr>
      <vt:lpstr>NDIS – preparing for rollout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McLellan</dc:creator>
  <cp:lastModifiedBy>Belinda Wilson</cp:lastModifiedBy>
  <cp:revision>310</cp:revision>
  <cp:lastPrinted>2015-04-15T03:25:21Z</cp:lastPrinted>
  <dcterms:created xsi:type="dcterms:W3CDTF">2012-09-24T02:16:36Z</dcterms:created>
  <dcterms:modified xsi:type="dcterms:W3CDTF">2015-06-01T01:32:08Z</dcterms:modified>
</cp:coreProperties>
</file>