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78" r:id="rId2"/>
    <p:sldId id="405" r:id="rId3"/>
    <p:sldId id="406" r:id="rId4"/>
    <p:sldId id="414" r:id="rId5"/>
    <p:sldId id="428" r:id="rId6"/>
    <p:sldId id="422" r:id="rId7"/>
    <p:sldId id="467" r:id="rId8"/>
    <p:sldId id="468" r:id="rId9"/>
    <p:sldId id="469" r:id="rId10"/>
    <p:sldId id="470" r:id="rId11"/>
    <p:sldId id="417" r:id="rId12"/>
    <p:sldId id="471" r:id="rId13"/>
    <p:sldId id="472" r:id="rId14"/>
    <p:sldId id="473" r:id="rId15"/>
    <p:sldId id="474" r:id="rId16"/>
    <p:sldId id="462" r:id="rId17"/>
    <p:sldId id="475" r:id="rId18"/>
    <p:sldId id="476" r:id="rId19"/>
    <p:sldId id="338" r:id="rId20"/>
  </p:sldIdLst>
  <p:sldSz cx="9144000" cy="5143500" type="screen16x9"/>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45E"/>
    <a:srgbClr val="00B0F0"/>
    <a:srgbClr val="8FC740"/>
    <a:srgbClr val="898989"/>
    <a:srgbClr val="8A8A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90" autoAdjust="0"/>
    <p:restoredTop sz="63257" autoAdjust="0"/>
  </p:normalViewPr>
  <p:slideViewPr>
    <p:cSldViewPr>
      <p:cViewPr varScale="1">
        <p:scale>
          <a:sx n="62" d="100"/>
          <a:sy n="62" d="100"/>
        </p:scale>
        <p:origin x="1704" y="6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6FACEF8-F672-40B6-85C9-BDD12604CBC8}" type="datetimeFigureOut">
              <a:rPr lang="en-AU" smtClean="0"/>
              <a:t>21/06/2017</a:t>
            </a:fld>
            <a:endParaRPr lang="en-AU" dirty="0"/>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4B40D12-DEBC-4BC7-9D51-E2C36883E3F3}" type="slidenum">
              <a:rPr lang="en-AU" smtClean="0"/>
              <a:t>‹#›</a:t>
            </a:fld>
            <a:endParaRPr lang="en-AU" dirty="0"/>
          </a:p>
        </p:txBody>
      </p:sp>
    </p:spTree>
    <p:extLst>
      <p:ext uri="{BB962C8B-B14F-4D97-AF65-F5344CB8AC3E}">
        <p14:creationId xmlns:p14="http://schemas.microsoft.com/office/powerpoint/2010/main" val="4284127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pc.gov.au/inquiries/current/ndis-costs/position"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mailto:ken.baker@nds.org.au" TargetMode="External"/><Relationship Id="rId5" Type="http://schemas.openxmlformats.org/officeDocument/2006/relationships/hyperlink" Target="mailto:philippa.angley@nds.org.au" TargetMode="External"/><Relationship Id="rId4" Type="http://schemas.openxmlformats.org/officeDocument/2006/relationships/hyperlink" Target="https://www.nds.org.au/news/how-to-get-the-ndis-on-track-nds-paper-released"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Acknowledgement</a:t>
            </a:r>
          </a:p>
          <a:p>
            <a:endParaRPr lang="en-AU" dirty="0" smtClean="0"/>
          </a:p>
        </p:txBody>
      </p:sp>
      <p:sp>
        <p:nvSpPr>
          <p:cNvPr id="4" name="Slide Number Placeholder 3"/>
          <p:cNvSpPr>
            <a:spLocks noGrp="1"/>
          </p:cNvSpPr>
          <p:nvPr>
            <p:ph type="sldNum" sz="quarter" idx="10"/>
          </p:nvPr>
        </p:nvSpPr>
        <p:spPr/>
        <p:txBody>
          <a:bodyPr/>
          <a:lstStyle/>
          <a:p>
            <a:fld id="{54B40D12-DEBC-4BC7-9D51-E2C36883E3F3}" type="slidenum">
              <a:rPr lang="en-AU" smtClean="0"/>
              <a:t>1</a:t>
            </a:fld>
            <a:endParaRPr lang="en-AU" dirty="0"/>
          </a:p>
        </p:txBody>
      </p:sp>
    </p:spTree>
    <p:extLst>
      <p:ext uri="{BB962C8B-B14F-4D97-AF65-F5344CB8AC3E}">
        <p14:creationId xmlns:p14="http://schemas.microsoft.com/office/powerpoint/2010/main" val="2437074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NDIA has announced NDIS prices for the 2017-18 financial year.</a:t>
            </a:r>
          </a:p>
          <a:p>
            <a:endParaRPr lang="en-AU" dirty="0" smtClean="0"/>
          </a:p>
          <a:p>
            <a:r>
              <a:rPr lang="en-AU" dirty="0" smtClean="0"/>
              <a:t>Prices again demonstrate NDIA's failure to respond to the inadequacy of some NDIS prices, particularly those based on the prices for one-to-one support.</a:t>
            </a:r>
          </a:p>
          <a:p>
            <a:endParaRPr lang="en-AU" dirty="0" smtClean="0"/>
          </a:p>
          <a:p>
            <a:r>
              <a:rPr lang="en-AU" dirty="0" smtClean="0"/>
              <a:t>Cancellation policy will allow providers to charge for up to two cancellations per participant per year when the participant cancels within 24 hours of the scheduled service. NDS is keen to hear from providers about how these two decisions will impact on the delivery of therapy.</a:t>
            </a:r>
          </a:p>
          <a:p>
            <a:endParaRPr lang="en-AU" dirty="0" smtClean="0"/>
          </a:p>
          <a:p>
            <a:r>
              <a:rPr lang="en-AU" dirty="0" smtClean="0"/>
              <a:t>Unfortunately, the NDIA has not provided a range of prices for short-term accommodation to account for higher wages of staff on weekends and public holidays.</a:t>
            </a:r>
          </a:p>
          <a:p>
            <a:endParaRPr lang="en-AU" dirty="0" smtClean="0"/>
          </a:p>
          <a:p>
            <a:r>
              <a:rPr lang="en-AU" dirty="0" smtClean="0"/>
              <a:t>For the second consecutive year, the NDIA has disregarded information provided through its price reviews.</a:t>
            </a:r>
          </a:p>
          <a:p>
            <a:endParaRPr lang="en-AU" dirty="0" smtClean="0"/>
          </a:p>
          <a:p>
            <a:r>
              <a:rPr lang="en-AU" dirty="0" smtClean="0"/>
              <a:t>This year, the sector was invited to provide input on the assumptions underpinning the reasonable cost model, price banding and matrix pricing. The announced prices demonstrate that information provided was ignored. In particular, the assumptions underpinning the reasonable cost model (such as 95 per cent productivity; five days of personal leave a year; and two days of training per year per FTE) have not been adjusted.</a:t>
            </a:r>
          </a:p>
          <a:p>
            <a:endParaRPr lang="en-AU" dirty="0" smtClean="0"/>
          </a:p>
          <a:p>
            <a:r>
              <a:rPr lang="en-AU" dirty="0" smtClean="0"/>
              <a:t>The NDIA has, however, commissioned McKinsey &amp; Company to undertake an Independent Pricing Review, commencing immediately and to be completed by the end of 2017. The Terms of Reference state the review will include a focus on:</a:t>
            </a:r>
          </a:p>
          <a:p>
            <a:endParaRPr lang="en-AU" dirty="0" smtClean="0"/>
          </a:p>
          <a:p>
            <a:r>
              <a:rPr lang="en-AU" dirty="0" smtClean="0"/>
              <a:t>National versus regional pricing</a:t>
            </a:r>
          </a:p>
          <a:p>
            <a:r>
              <a:rPr lang="en-AU" dirty="0" smtClean="0"/>
              <a:t>Complexity</a:t>
            </a:r>
          </a:p>
          <a:p>
            <a:r>
              <a:rPr lang="en-AU" dirty="0" smtClean="0"/>
              <a:t>Pricing of short stay accommodation support (including emergency and crisis supports)</a:t>
            </a:r>
          </a:p>
          <a:p>
            <a:r>
              <a:rPr lang="en-AU" dirty="0" smtClean="0"/>
              <a:t>Thin and undersupplied markets</a:t>
            </a:r>
          </a:p>
          <a:p>
            <a:r>
              <a:rPr lang="en-AU" dirty="0" smtClean="0"/>
              <a:t>Provider efficiencies</a:t>
            </a:r>
          </a:p>
          <a:p>
            <a:r>
              <a:rPr lang="en-AU" dirty="0" smtClean="0"/>
              <a:t>Provider returns</a:t>
            </a:r>
          </a:p>
          <a:p>
            <a:r>
              <a:rPr lang="en-AU" dirty="0" smtClean="0"/>
              <a:t>Effectiveness of hourly return approach used to set prices</a:t>
            </a:r>
          </a:p>
          <a:p>
            <a:r>
              <a:rPr lang="en-AU" dirty="0" smtClean="0"/>
              <a:t>Approach to deregulation</a:t>
            </a:r>
          </a:p>
          <a:p>
            <a:r>
              <a:rPr lang="en-AU" dirty="0" smtClean="0"/>
              <a:t>NDS welcomes the review as it has the potential to address many of the sector's concerns and should help to elucidate the real costs of service provision. However, this must not be simply another review. To ensure this, we will request the NDIA to release the final report to the sector as soon as it is completed.</a:t>
            </a:r>
            <a:endParaRPr lang="en-AU" dirty="0"/>
          </a:p>
        </p:txBody>
      </p:sp>
      <p:sp>
        <p:nvSpPr>
          <p:cNvPr id="4" name="Slide Number Placeholder 3"/>
          <p:cNvSpPr>
            <a:spLocks noGrp="1"/>
          </p:cNvSpPr>
          <p:nvPr>
            <p:ph type="sldNum" sz="quarter" idx="10"/>
          </p:nvPr>
        </p:nvSpPr>
        <p:spPr/>
        <p:txBody>
          <a:bodyPr/>
          <a:lstStyle/>
          <a:p>
            <a:fld id="{54B40D12-DEBC-4BC7-9D51-E2C36883E3F3}" type="slidenum">
              <a:rPr lang="en-AU" smtClean="0"/>
              <a:t>10</a:t>
            </a:fld>
            <a:endParaRPr lang="en-AU" dirty="0"/>
          </a:p>
        </p:txBody>
      </p:sp>
    </p:spTree>
    <p:extLst>
      <p:ext uri="{BB962C8B-B14F-4D97-AF65-F5344CB8AC3E}">
        <p14:creationId xmlns:p14="http://schemas.microsoft.com/office/powerpoint/2010/main" val="1121817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p:spPr>
      </p:sp>
      <p:sp>
        <p:nvSpPr>
          <p:cNvPr id="3" name="Notes Placeholder 2"/>
          <p:cNvSpPr>
            <a:spLocks noGrp="1"/>
          </p:cNvSpPr>
          <p:nvPr>
            <p:ph type="body" idx="1"/>
          </p:nvPr>
        </p:nvSpPr>
        <p:spPr/>
        <p:txBody>
          <a:bodyPr/>
          <a:lstStyle/>
          <a:p>
            <a:r>
              <a:rPr lang="en-AU" dirty="0" smtClean="0"/>
              <a:t>A reminder</a:t>
            </a:r>
            <a:r>
              <a:rPr lang="en-AU" baseline="0" dirty="0" smtClean="0"/>
              <a:t> …</a:t>
            </a:r>
            <a:endParaRPr lang="en-AU" dirty="0"/>
          </a:p>
        </p:txBody>
      </p:sp>
      <p:sp>
        <p:nvSpPr>
          <p:cNvPr id="4" name="Slide Number Placeholder 3"/>
          <p:cNvSpPr>
            <a:spLocks noGrp="1"/>
          </p:cNvSpPr>
          <p:nvPr>
            <p:ph type="sldNum" sz="quarter" idx="10"/>
          </p:nvPr>
        </p:nvSpPr>
        <p:spPr/>
        <p:txBody>
          <a:bodyPr/>
          <a:lstStyle/>
          <a:p>
            <a:fld id="{54B40D12-DEBC-4BC7-9D51-E2C36883E3F3}" type="slidenum">
              <a:rPr lang="en-AU" smtClean="0"/>
              <a:t>11</a:t>
            </a:fld>
            <a:endParaRPr lang="en-AU" dirty="0"/>
          </a:p>
        </p:txBody>
      </p:sp>
    </p:spTree>
    <p:extLst>
      <p:ext uri="{BB962C8B-B14F-4D97-AF65-F5344CB8AC3E}">
        <p14:creationId xmlns:p14="http://schemas.microsoft.com/office/powerpoint/2010/main" val="2952280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4B40D12-DEBC-4BC7-9D51-E2C36883E3F3}" type="slidenum">
              <a:rPr lang="en-AU" smtClean="0"/>
              <a:t>12</a:t>
            </a:fld>
            <a:endParaRPr lang="en-AU"/>
          </a:p>
        </p:txBody>
      </p:sp>
    </p:spTree>
    <p:extLst>
      <p:ext uri="{BB962C8B-B14F-4D97-AF65-F5344CB8AC3E}">
        <p14:creationId xmlns:p14="http://schemas.microsoft.com/office/powerpoint/2010/main" val="3029455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E8E336E2-F08A-4268-81A0-42D023DCA129}" type="slidenum">
              <a:rPr lang="en-AU" smtClean="0"/>
              <a:t>13</a:t>
            </a:fld>
            <a:endParaRPr lang="en-AU"/>
          </a:p>
        </p:txBody>
      </p:sp>
    </p:spTree>
    <p:extLst>
      <p:ext uri="{BB962C8B-B14F-4D97-AF65-F5344CB8AC3E}">
        <p14:creationId xmlns:p14="http://schemas.microsoft.com/office/powerpoint/2010/main" val="2987346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4B40D12-DEBC-4BC7-9D51-E2C36883E3F3}" type="slidenum">
              <a:rPr lang="en-AU" smtClean="0"/>
              <a:t>14</a:t>
            </a:fld>
            <a:endParaRPr lang="en-AU"/>
          </a:p>
        </p:txBody>
      </p:sp>
    </p:spTree>
    <p:extLst>
      <p:ext uri="{BB962C8B-B14F-4D97-AF65-F5344CB8AC3E}">
        <p14:creationId xmlns:p14="http://schemas.microsoft.com/office/powerpoint/2010/main" val="3029455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4B40D12-DEBC-4BC7-9D51-E2C36883E3F3}" type="slidenum">
              <a:rPr lang="en-AU" smtClean="0"/>
              <a:t>15</a:t>
            </a:fld>
            <a:endParaRPr lang="en-AU"/>
          </a:p>
        </p:txBody>
      </p:sp>
    </p:spTree>
    <p:extLst>
      <p:ext uri="{BB962C8B-B14F-4D97-AF65-F5344CB8AC3E}">
        <p14:creationId xmlns:p14="http://schemas.microsoft.com/office/powerpoint/2010/main" val="3029455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54B40D12-DEBC-4BC7-9D51-E2C36883E3F3}" type="slidenum">
              <a:rPr lang="en-AU" smtClean="0"/>
              <a:t>17</a:t>
            </a:fld>
            <a:endParaRPr lang="en-AU"/>
          </a:p>
        </p:txBody>
      </p:sp>
    </p:spTree>
    <p:extLst>
      <p:ext uri="{BB962C8B-B14F-4D97-AF65-F5344CB8AC3E}">
        <p14:creationId xmlns:p14="http://schemas.microsoft.com/office/powerpoint/2010/main" val="2466695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3246" lvl="3" indent="0">
              <a:buFont typeface="Arial" panose="020B0604020202020204" pitchFamily="34" charset="0"/>
              <a:buNone/>
            </a:pPr>
            <a:endParaRPr lang="en-AU" baseline="0" dirty="0" smtClean="0"/>
          </a:p>
        </p:txBody>
      </p:sp>
      <p:sp>
        <p:nvSpPr>
          <p:cNvPr id="4" name="Slide Number Placeholder 3"/>
          <p:cNvSpPr>
            <a:spLocks noGrp="1"/>
          </p:cNvSpPr>
          <p:nvPr>
            <p:ph type="sldNum" sz="quarter" idx="10"/>
          </p:nvPr>
        </p:nvSpPr>
        <p:spPr/>
        <p:txBody>
          <a:bodyPr/>
          <a:lstStyle/>
          <a:p>
            <a:fld id="{54B40D12-DEBC-4BC7-9D51-E2C36883E3F3}" type="slidenum">
              <a:rPr lang="en-AU" smtClean="0"/>
              <a:t>18</a:t>
            </a:fld>
            <a:endParaRPr lang="en-AU"/>
          </a:p>
        </p:txBody>
      </p:sp>
    </p:spTree>
    <p:extLst>
      <p:ext uri="{BB962C8B-B14F-4D97-AF65-F5344CB8AC3E}">
        <p14:creationId xmlns:p14="http://schemas.microsoft.com/office/powerpoint/2010/main" val="3496503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4B40D12-DEBC-4BC7-9D51-E2C36883E3F3}" type="slidenum">
              <a:rPr lang="en-AU" smtClean="0"/>
              <a:t>19</a:t>
            </a:fld>
            <a:endParaRPr lang="en-AU" dirty="0"/>
          </a:p>
        </p:txBody>
      </p:sp>
    </p:spTree>
    <p:extLst>
      <p:ext uri="{BB962C8B-B14F-4D97-AF65-F5344CB8AC3E}">
        <p14:creationId xmlns:p14="http://schemas.microsoft.com/office/powerpoint/2010/main" val="4220532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4B40D12-DEBC-4BC7-9D51-E2C36883E3F3}" type="slidenum">
              <a:rPr lang="en-AU" smtClean="0"/>
              <a:t>2</a:t>
            </a:fld>
            <a:endParaRPr lang="en-AU" dirty="0"/>
          </a:p>
        </p:txBody>
      </p:sp>
    </p:spTree>
    <p:extLst>
      <p:ext uri="{BB962C8B-B14F-4D97-AF65-F5344CB8AC3E}">
        <p14:creationId xmlns:p14="http://schemas.microsoft.com/office/powerpoint/2010/main" val="1230218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b="1" kern="1200" dirty="0" smtClean="0">
                <a:solidFill>
                  <a:schemeClr val="tx1"/>
                </a:solidFill>
                <a:effectLst/>
                <a:latin typeface="+mn-lt"/>
                <a:ea typeface="+mn-ea"/>
                <a:cs typeface="+mn-cs"/>
              </a:rPr>
              <a:t>Trial planning partnerships with specialist disability service providers, utilising their expertise and knowledge of their clients whilst managing potential conflict of interest</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Commence plan development with an accurate description of current supports, sourced from the participant and his or her current providers </a:t>
            </a:r>
          </a:p>
          <a:p>
            <a:pPr marL="171450" lvl="0" indent="-171450">
              <a:buFont typeface="Arial" panose="020B0604020202020204" pitchFamily="34" charset="0"/>
              <a:buChar char="•"/>
            </a:pPr>
            <a:r>
              <a:rPr lang="en-AU" sz="1200" b="1" kern="1200" dirty="0" smtClean="0">
                <a:solidFill>
                  <a:schemeClr val="tx1"/>
                </a:solidFill>
                <a:effectLst/>
                <a:latin typeface="+mn-lt"/>
                <a:ea typeface="+mn-ea"/>
                <a:cs typeface="+mn-cs"/>
              </a:rPr>
              <a:t>Allow participants the opportunity to comment on their plan before it is finalised</a:t>
            </a:r>
          </a:p>
          <a:p>
            <a:pPr marL="171450" lvl="0" indent="-171450">
              <a:buFont typeface="Arial" panose="020B0604020202020204" pitchFamily="34" charset="0"/>
              <a:buChar char="•"/>
            </a:pPr>
            <a:r>
              <a:rPr lang="en-AU" sz="1200" b="1" kern="1200" dirty="0" smtClean="0">
                <a:solidFill>
                  <a:schemeClr val="tx1"/>
                </a:solidFill>
                <a:effectLst/>
                <a:latin typeface="+mn-lt"/>
                <a:ea typeface="+mn-ea"/>
                <a:cs typeface="+mn-cs"/>
              </a:rPr>
              <a:t>Include coordination of supports in the plans of participants with complex conditions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With consent, inform the current providers of a participant as soon as she or he has an approved plan</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Reduce the high number of questions asked of participants during the assessment and planning process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Adopt a ‘work first’ approach in planning to increase the proportion of plans with employment supports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Commence access to School Leaver Employment Supports (SLES) as early as Year 10 and extend SLES beyond two years if a participant’s employment is the probable outcome</a:t>
            </a:r>
          </a:p>
          <a:p>
            <a:pPr marL="171450" lvl="0" indent="-171450">
              <a:buFont typeface="Arial" panose="020B0604020202020204" pitchFamily="34" charset="0"/>
              <a:buChar char="•"/>
            </a:pPr>
            <a:r>
              <a:rPr lang="en-AU" sz="1200" b="1" kern="1200" dirty="0" smtClean="0">
                <a:solidFill>
                  <a:schemeClr val="tx1"/>
                </a:solidFill>
                <a:effectLst/>
                <a:latin typeface="+mn-lt"/>
                <a:ea typeface="+mn-ea"/>
                <a:cs typeface="+mn-cs"/>
              </a:rPr>
              <a:t>Secure a viable future for jobs in Supported Employment Enterprises by resolving funding and wage assessment issues and promote the procurement of goods and services produced by people with disability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Establish an emergency response system by extending the NDIS 1800 phone line to 24 hours a day and forming response panels of disability support providers in all regions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Compensate providers when they incur a sudden escalation of support costs in responding to a natural disaster</a:t>
            </a:r>
          </a:p>
        </p:txBody>
      </p:sp>
      <p:sp>
        <p:nvSpPr>
          <p:cNvPr id="4" name="Slide Number Placeholder 3"/>
          <p:cNvSpPr>
            <a:spLocks noGrp="1"/>
          </p:cNvSpPr>
          <p:nvPr>
            <p:ph type="sldNum" sz="quarter" idx="10"/>
          </p:nvPr>
        </p:nvSpPr>
        <p:spPr/>
        <p:txBody>
          <a:bodyPr/>
          <a:lstStyle/>
          <a:p>
            <a:fld id="{54B40D12-DEBC-4BC7-9D51-E2C36883E3F3}" type="slidenum">
              <a:rPr lang="en-AU" smtClean="0"/>
              <a:t>3</a:t>
            </a:fld>
            <a:endParaRPr lang="en-AU" dirty="0"/>
          </a:p>
        </p:txBody>
      </p:sp>
    </p:spTree>
    <p:extLst>
      <p:ext uri="{BB962C8B-B14F-4D97-AF65-F5344CB8AC3E}">
        <p14:creationId xmlns:p14="http://schemas.microsoft.com/office/powerpoint/2010/main" val="1359468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b="1" kern="1200" dirty="0" smtClean="0">
                <a:solidFill>
                  <a:schemeClr val="tx1"/>
                </a:solidFill>
                <a:effectLst/>
                <a:latin typeface="+mn-lt"/>
                <a:ea typeface="+mn-ea"/>
                <a:cs typeface="+mn-cs"/>
              </a:rPr>
              <a:t>Subject to certain conditions, streamline registration by provisionally approving disability service providers that meet quality requirements in one jurisdiction to operate in other jurisdictions and/or deliver new supports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Do not compel the future separation of Specialist Disability Accommodation and Supported Independent Living beyond separate service agreements (and the requirement that providers have sound processes for resolving conflicts) </a:t>
            </a:r>
            <a:endParaRPr lang="en-AU"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Fund the user cost of capital for respite houses and day centres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Discontinue in-kind arrangements that limit participant choice and contradict the principle of competitive neutrality </a:t>
            </a:r>
          </a:p>
          <a:p>
            <a:pPr marL="171450" lvl="0" indent="-171450">
              <a:buFont typeface="Arial" panose="020B0604020202020204" pitchFamily="34" charset="0"/>
              <a:buChar char="•"/>
            </a:pPr>
            <a:r>
              <a:rPr lang="en-AU" sz="1200" b="1" kern="1200" dirty="0" smtClean="0">
                <a:solidFill>
                  <a:schemeClr val="tx1"/>
                </a:solidFill>
                <a:effectLst/>
                <a:latin typeface="+mn-lt"/>
                <a:ea typeface="+mn-ea"/>
                <a:cs typeface="+mn-cs"/>
              </a:rPr>
              <a:t>Pending the deregulation of NDIS prices:</a:t>
            </a:r>
          </a:p>
          <a:p>
            <a:pPr marL="628650" lvl="1" indent="-171450">
              <a:buFont typeface="Arial" panose="020B0604020202020204" pitchFamily="34" charset="0"/>
              <a:buChar char="•"/>
            </a:pPr>
            <a:r>
              <a:rPr lang="en-AU" sz="1200" b="1" kern="1200" dirty="0" smtClean="0">
                <a:solidFill>
                  <a:schemeClr val="tx1"/>
                </a:solidFill>
                <a:effectLst/>
                <a:latin typeface="+mn-lt"/>
                <a:ea typeface="+mn-ea"/>
                <a:cs typeface="+mn-cs"/>
              </a:rPr>
              <a:t>set individual participant budgets based on reasonable and necessary supports, realistic costs (derived from real data) and evidence-based reference packages;</a:t>
            </a:r>
          </a:p>
          <a:p>
            <a:pPr marL="628650" lvl="1" indent="-171450">
              <a:buFont typeface="Arial" panose="020B0604020202020204" pitchFamily="34" charset="0"/>
              <a:buChar char="•"/>
            </a:pPr>
            <a:r>
              <a:rPr lang="en-AU" sz="1200" b="1" kern="1200" dirty="0" smtClean="0">
                <a:solidFill>
                  <a:schemeClr val="tx1"/>
                </a:solidFill>
                <a:effectLst/>
                <a:latin typeface="+mn-lt"/>
                <a:ea typeface="+mn-ea"/>
                <a:cs typeface="+mn-cs"/>
              </a:rPr>
              <a:t>allow participants (their representatives) and providers to negotiate prices for supports without exceeding the participant’s budget;</a:t>
            </a:r>
          </a:p>
          <a:p>
            <a:pPr marL="628650" lvl="1" indent="-171450">
              <a:buFont typeface="Arial" panose="020B0604020202020204" pitchFamily="34" charset="0"/>
              <a:buChar char="•"/>
            </a:pPr>
            <a:r>
              <a:rPr lang="en-AU" sz="1200" b="1" kern="1200" dirty="0" smtClean="0">
                <a:solidFill>
                  <a:schemeClr val="tx1"/>
                </a:solidFill>
                <a:effectLst/>
                <a:latin typeface="+mn-lt"/>
                <a:ea typeface="+mn-ea"/>
                <a:cs typeface="+mn-cs"/>
              </a:rPr>
              <a:t>publish a price guide based on market information to enable participants (and their representatives) to compare and negotiate prices;</a:t>
            </a:r>
          </a:p>
          <a:p>
            <a:pPr marL="628650" lvl="1" indent="-171450">
              <a:buFont typeface="Arial" panose="020B0604020202020204" pitchFamily="34" charset="0"/>
              <a:buChar char="•"/>
            </a:pPr>
            <a:r>
              <a:rPr lang="en-AU" sz="1200" b="1" kern="1200" dirty="0" smtClean="0">
                <a:solidFill>
                  <a:schemeClr val="tx1"/>
                </a:solidFill>
                <a:effectLst/>
                <a:latin typeface="+mn-lt"/>
                <a:ea typeface="+mn-ea"/>
                <a:cs typeface="+mn-cs"/>
              </a:rPr>
              <a:t>base purchasing on hours or on deliverables </a:t>
            </a:r>
          </a:p>
          <a:p>
            <a:pPr marL="171450" lvl="0" indent="-171450">
              <a:buFont typeface="Arial" panose="020B0604020202020204" pitchFamily="34" charset="0"/>
              <a:buChar char="•"/>
            </a:pPr>
            <a:r>
              <a:rPr lang="en-AU" sz="1200" b="1" kern="1200" dirty="0" smtClean="0">
                <a:solidFill>
                  <a:schemeClr val="tx1"/>
                </a:solidFill>
                <a:effectLst/>
                <a:latin typeface="+mn-lt"/>
                <a:ea typeface="+mn-ea"/>
                <a:cs typeface="+mn-cs"/>
              </a:rPr>
              <a:t>Revise the method for determining remote locations and price loadings to reflect the full cost impact of local conditions</a:t>
            </a:r>
          </a:p>
          <a:p>
            <a:pPr marL="171450" lvl="0" indent="-171450">
              <a:buFont typeface="Arial" panose="020B0604020202020204" pitchFamily="34" charset="0"/>
              <a:buChar char="•"/>
            </a:pPr>
            <a:r>
              <a:rPr lang="en-AU" sz="1200" b="1" kern="1200" dirty="0" smtClean="0">
                <a:solidFill>
                  <a:schemeClr val="tx1"/>
                </a:solidFill>
                <a:effectLst/>
                <a:latin typeface="+mn-lt"/>
                <a:ea typeface="+mn-ea"/>
                <a:cs typeface="+mn-cs"/>
              </a:rPr>
              <a:t>Establish an industry advisory group to design and test ICT system changes before they are introduced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Use co-design to work out how participants with complex needs or who live in regional or remote areas can best be assisted to travel</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Cease the requirement that providers must quote for all Supported Independent Living participants, not just for those whose support exceeds the benchmark price and w</a:t>
            </a:r>
            <a:r>
              <a:rPr lang="en-AU" sz="1200" b="1" kern="1200" dirty="0" smtClean="0">
                <a:solidFill>
                  <a:schemeClr val="tx1"/>
                </a:solidFill>
                <a:effectLst/>
                <a:latin typeface="+mn-lt"/>
                <a:ea typeface="+mn-ea"/>
                <a:cs typeface="+mn-cs"/>
              </a:rPr>
              <a:t>ork with the sector to improve the Supported Independent Living template</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Establish a dedicated and responsive telephone service for providers and </a:t>
            </a:r>
            <a:r>
              <a:rPr lang="en-US" sz="1200" kern="1200" dirty="0" smtClean="0">
                <a:solidFill>
                  <a:schemeClr val="tx1"/>
                </a:solidFill>
                <a:effectLst/>
                <a:latin typeface="+mn-lt"/>
                <a:ea typeface="+mn-ea"/>
                <a:cs typeface="+mn-cs"/>
              </a:rPr>
              <a:t>a state-wide point of contact familiar with issues in that jurisdiction who has the authority to resolve them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Fund and assist the development of an industry plan, led by the non-government sector</a:t>
            </a:r>
          </a:p>
          <a:p>
            <a:pPr marL="171450" lvl="0" indent="-171450">
              <a:buFont typeface="Arial" panose="020B0604020202020204" pitchFamily="34" charset="0"/>
              <a:buChar char="•"/>
            </a:pPr>
            <a:r>
              <a:rPr lang="en-AU" sz="1200" b="1" kern="1200" dirty="0" smtClean="0">
                <a:solidFill>
                  <a:schemeClr val="tx1"/>
                </a:solidFill>
                <a:effectLst/>
                <a:latin typeface="+mn-lt"/>
                <a:ea typeface="+mn-ea"/>
                <a:cs typeface="+mn-cs"/>
              </a:rPr>
              <a:t>Expand the provision of market data to</a:t>
            </a:r>
            <a:r>
              <a:rPr lang="en-US" sz="1200" b="1" kern="1200" dirty="0" smtClean="0">
                <a:solidFill>
                  <a:schemeClr val="tx1"/>
                </a:solidFill>
                <a:effectLst/>
                <a:latin typeface="+mn-lt"/>
                <a:ea typeface="+mn-ea"/>
                <a:cs typeface="+mn-cs"/>
              </a:rPr>
              <a:t> assist providers with their planning and investment decisions</a:t>
            </a:r>
            <a:endParaRPr lang="en-AU"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Establish a national disability research entity, structured similar to the Australian Housing and Urban Research Institute</a:t>
            </a:r>
          </a:p>
          <a:p>
            <a:endParaRPr lang="en-AU" dirty="0"/>
          </a:p>
        </p:txBody>
      </p:sp>
      <p:sp>
        <p:nvSpPr>
          <p:cNvPr id="4" name="Slide Number Placeholder 3"/>
          <p:cNvSpPr>
            <a:spLocks noGrp="1"/>
          </p:cNvSpPr>
          <p:nvPr>
            <p:ph type="sldNum" sz="quarter" idx="10"/>
          </p:nvPr>
        </p:nvSpPr>
        <p:spPr/>
        <p:txBody>
          <a:bodyPr/>
          <a:lstStyle/>
          <a:p>
            <a:fld id="{54B40D12-DEBC-4BC7-9D51-E2C36883E3F3}" type="slidenum">
              <a:rPr lang="en-AU" smtClean="0"/>
              <a:t>4</a:t>
            </a:fld>
            <a:endParaRPr lang="en-AU" dirty="0"/>
          </a:p>
        </p:txBody>
      </p:sp>
    </p:spTree>
    <p:extLst>
      <p:ext uri="{BB962C8B-B14F-4D97-AF65-F5344CB8AC3E}">
        <p14:creationId xmlns:p14="http://schemas.microsoft.com/office/powerpoint/2010/main" val="979270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4B40D12-DEBC-4BC7-9D51-E2C36883E3F3}" type="slidenum">
              <a:rPr lang="en-AU" smtClean="0">
                <a:solidFill>
                  <a:prstClr val="black"/>
                </a:solidFill>
              </a:rPr>
              <a:pPr/>
              <a:t>5</a:t>
            </a:fld>
            <a:endParaRPr lang="en-AU" dirty="0">
              <a:solidFill>
                <a:prstClr val="black"/>
              </a:solidFill>
            </a:endParaRPr>
          </a:p>
        </p:txBody>
      </p:sp>
    </p:spTree>
    <p:extLst>
      <p:ext uri="{BB962C8B-B14F-4D97-AF65-F5344CB8AC3E}">
        <p14:creationId xmlns:p14="http://schemas.microsoft.com/office/powerpoint/2010/main" val="443663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NB</a:t>
            </a:r>
            <a:r>
              <a:rPr lang="en-AU" baseline="0" dirty="0" smtClean="0"/>
              <a:t> This report was released in early May and is segmented by state, amongst other things</a:t>
            </a:r>
          </a:p>
          <a:p>
            <a:endParaRPr lang="en-AU" baseline="0" dirty="0" smtClean="0"/>
          </a:p>
          <a:p>
            <a:r>
              <a:rPr lang="en-AU" baseline="0" dirty="0" smtClean="0"/>
              <a:t>-75K participants had received an approved plan as of 31</a:t>
            </a:r>
            <a:r>
              <a:rPr lang="en-AU" baseline="30000" dirty="0" smtClean="0"/>
              <a:t>st</a:t>
            </a:r>
            <a:r>
              <a:rPr lang="en-AU" baseline="0" dirty="0" smtClean="0"/>
              <a:t> March, of these 14K in the quarter</a:t>
            </a:r>
          </a:p>
          <a:p>
            <a:pPr marL="171450" indent="-171450">
              <a:buFontTx/>
              <a:buChar char="-"/>
            </a:pPr>
            <a:r>
              <a:rPr lang="en-AU" baseline="0" dirty="0" smtClean="0"/>
              <a:t>2,439 children had been referred through the ECEI gateway</a:t>
            </a:r>
          </a:p>
          <a:p>
            <a:pPr marL="171450" indent="-171450">
              <a:buFontTx/>
              <a:buChar char="-"/>
            </a:pPr>
            <a:r>
              <a:rPr lang="en-AU" baseline="0" dirty="0" smtClean="0"/>
              <a:t>88% of surveyed participants rated the experience as either good or very good</a:t>
            </a:r>
          </a:p>
          <a:p>
            <a:pPr marL="171450" indent="-171450">
              <a:buFontTx/>
              <a:buChar char="-"/>
            </a:pPr>
            <a:r>
              <a:rPr lang="en-AU" baseline="0" dirty="0" smtClean="0"/>
              <a:t>87% of surveyed participants said they believed their NDIS plan would make their life better</a:t>
            </a:r>
          </a:p>
          <a:p>
            <a:pPr marL="171450" indent="-171450">
              <a:buFontTx/>
              <a:buChar char="-"/>
            </a:pPr>
            <a:r>
              <a:rPr lang="en-AU" baseline="0" dirty="0" smtClean="0"/>
              <a:t>6814 service providers have been registered (only about 33% are providing services at present</a:t>
            </a:r>
          </a:p>
          <a:p>
            <a:endParaRPr lang="en-AU" baseline="0" dirty="0" smtClean="0"/>
          </a:p>
        </p:txBody>
      </p:sp>
      <p:sp>
        <p:nvSpPr>
          <p:cNvPr id="4" name="Slide Number Placeholder 3"/>
          <p:cNvSpPr>
            <a:spLocks noGrp="1"/>
          </p:cNvSpPr>
          <p:nvPr>
            <p:ph type="sldNum" sz="quarter" idx="10"/>
          </p:nvPr>
        </p:nvSpPr>
        <p:spPr/>
        <p:txBody>
          <a:bodyPr/>
          <a:lstStyle/>
          <a:p>
            <a:fld id="{54B40D12-DEBC-4BC7-9D51-E2C36883E3F3}" type="slidenum">
              <a:rPr lang="en-AU" smtClean="0"/>
              <a:t>6</a:t>
            </a:fld>
            <a:endParaRPr lang="en-AU" dirty="0"/>
          </a:p>
        </p:txBody>
      </p:sp>
    </p:spTree>
    <p:extLst>
      <p:ext uri="{BB962C8B-B14F-4D97-AF65-F5344CB8AC3E}">
        <p14:creationId xmlns:p14="http://schemas.microsoft.com/office/powerpoint/2010/main" val="2998819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p:spPr>
      </p:sp>
      <p:sp>
        <p:nvSpPr>
          <p:cNvPr id="3" name="Notes Placeholder 2"/>
          <p:cNvSpPr>
            <a:spLocks noGrp="1"/>
          </p:cNvSpPr>
          <p:nvPr>
            <p:ph type="body" idx="1"/>
          </p:nvPr>
        </p:nvSpPr>
        <p:spPr/>
        <p:txBody>
          <a:bodyPr/>
          <a:lstStyle/>
          <a:p>
            <a:r>
              <a:rPr lang="en-AU" dirty="0" smtClean="0"/>
              <a:t>A reminder</a:t>
            </a:r>
            <a:r>
              <a:rPr lang="en-AU" baseline="0" dirty="0" smtClean="0"/>
              <a:t> …</a:t>
            </a:r>
            <a:endParaRPr lang="en-AU" dirty="0"/>
          </a:p>
        </p:txBody>
      </p:sp>
      <p:sp>
        <p:nvSpPr>
          <p:cNvPr id="4" name="Slide Number Placeholder 3"/>
          <p:cNvSpPr>
            <a:spLocks noGrp="1"/>
          </p:cNvSpPr>
          <p:nvPr>
            <p:ph type="sldNum" sz="quarter" idx="10"/>
          </p:nvPr>
        </p:nvSpPr>
        <p:spPr/>
        <p:txBody>
          <a:bodyPr/>
          <a:lstStyle/>
          <a:p>
            <a:fld id="{54B40D12-DEBC-4BC7-9D51-E2C36883E3F3}" type="slidenum">
              <a:rPr lang="en-AU" smtClean="0"/>
              <a:t>7</a:t>
            </a:fld>
            <a:endParaRPr lang="en-AU" dirty="0"/>
          </a:p>
        </p:txBody>
      </p:sp>
    </p:spTree>
    <p:extLst>
      <p:ext uri="{BB962C8B-B14F-4D97-AF65-F5344CB8AC3E}">
        <p14:creationId xmlns:p14="http://schemas.microsoft.com/office/powerpoint/2010/main" val="537889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mn-lt"/>
                <a:ea typeface="+mn-ea"/>
                <a:cs typeface="+mn-cs"/>
              </a:rPr>
              <a:t>The Productivity Commission's position paper on </a:t>
            </a:r>
            <a:r>
              <a:rPr lang="en-AU" sz="1200" b="0" i="0" u="sng" kern="1200" dirty="0" smtClean="0">
                <a:solidFill>
                  <a:schemeClr val="tx1"/>
                </a:solidFill>
                <a:effectLst/>
                <a:latin typeface="+mn-lt"/>
                <a:ea typeface="+mn-ea"/>
                <a:cs typeface="+mn-cs"/>
                <a:hlinkClick r:id="rId3"/>
              </a:rPr>
              <a:t>NDIS Costs</a:t>
            </a:r>
            <a:r>
              <a:rPr lang="en-AU" sz="1200" b="0" i="0" kern="1200" dirty="0" smtClean="0">
                <a:solidFill>
                  <a:schemeClr val="tx1"/>
                </a:solidFill>
                <a:effectLst/>
                <a:latin typeface="+mn-lt"/>
                <a:ea typeface="+mn-ea"/>
                <a:cs typeface="+mn-cs"/>
              </a:rPr>
              <a:t> reinforces many issues raised in NDS's recent </a:t>
            </a:r>
            <a:r>
              <a:rPr lang="en-AU" sz="1200" b="0" i="0" u="sng" kern="1200" dirty="0" smtClean="0">
                <a:solidFill>
                  <a:schemeClr val="tx1"/>
                </a:solidFill>
                <a:effectLst/>
                <a:latin typeface="+mn-lt"/>
                <a:ea typeface="+mn-ea"/>
                <a:cs typeface="+mn-cs"/>
                <a:hlinkClick r:id="rId4"/>
              </a:rPr>
              <a:t>'How to get the NDIS on track'</a:t>
            </a:r>
            <a:r>
              <a:rPr lang="en-AU" sz="1200" b="0" i="0" kern="1200" dirty="0" smtClean="0">
                <a:solidFill>
                  <a:schemeClr val="tx1"/>
                </a:solidFill>
                <a:effectLst/>
                <a:latin typeface="+mn-lt"/>
                <a:ea typeface="+mn-ea"/>
                <a:cs typeface="+mn-cs"/>
              </a:rPr>
              <a:t> paper. It says the NDIA should "find a better balance between participant intake, the quality of plans, participant outcomes and financial sustainability," and seeks further input on how this might be achieved.</a:t>
            </a:r>
          </a:p>
          <a:p>
            <a:r>
              <a:rPr lang="en-AU" sz="1200" b="0" i="0" kern="1200" dirty="0" smtClean="0">
                <a:solidFill>
                  <a:schemeClr val="tx1"/>
                </a:solidFill>
                <a:effectLst/>
                <a:latin typeface="+mn-lt"/>
                <a:ea typeface="+mn-ea"/>
                <a:cs typeface="+mn-cs"/>
              </a:rPr>
              <a:t>To improve the quality of planning, the Commission recommends:</a:t>
            </a:r>
          </a:p>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allowing minor amendments to plans without triggering a full plan review;</a:t>
            </a:r>
          </a:p>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refining protocols on phone planning;</a:t>
            </a:r>
          </a:p>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improving information available to potential participants;</a:t>
            </a:r>
          </a:p>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ensuring Local Area Coordinators are in place six months before the scheme is rolled out in an area;</a:t>
            </a:r>
          </a:p>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developing better knowledge of disability among planners; and,</a:t>
            </a:r>
          </a:p>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having specialised planners available or to make more use of industry knowledge.</a:t>
            </a:r>
          </a:p>
          <a:p>
            <a:r>
              <a:rPr lang="en-AU" sz="1200" b="0" i="0" kern="1200" dirty="0" smtClean="0">
                <a:solidFill>
                  <a:schemeClr val="tx1"/>
                </a:solidFill>
                <a:effectLst/>
                <a:latin typeface="+mn-lt"/>
                <a:ea typeface="+mn-ea"/>
                <a:cs typeface="+mn-cs"/>
              </a:rPr>
              <a:t>Given the extent of the problems with planning, the Commission also recommends the NDIA be required to report regularly on the quality of plans.</a:t>
            </a:r>
          </a:p>
          <a:p>
            <a:r>
              <a:rPr lang="en-AU" sz="1200" b="0" i="0" kern="1200" dirty="0" smtClean="0">
                <a:solidFill>
                  <a:schemeClr val="tx1"/>
                </a:solidFill>
                <a:effectLst/>
                <a:latin typeface="+mn-lt"/>
                <a:ea typeface="+mn-ea"/>
                <a:cs typeface="+mn-cs"/>
              </a:rPr>
              <a:t>NDIS prices and the method of setting them is a focus of the report, not least because "present policy settings are unlikely to see enough providers and workers as the scheme rolls out."</a:t>
            </a:r>
          </a:p>
          <a:p>
            <a:r>
              <a:rPr lang="en-AU" sz="1200" b="0" i="0" kern="1200" dirty="0" smtClean="0">
                <a:solidFill>
                  <a:schemeClr val="tx1"/>
                </a:solidFill>
                <a:effectLst/>
                <a:latin typeface="+mn-lt"/>
                <a:ea typeface="+mn-ea"/>
                <a:cs typeface="+mn-cs"/>
              </a:rPr>
              <a:t>The paper's main recommendation regarding pricing flags the possibility of a major change in how prices are set and monitored:</a:t>
            </a:r>
          </a:p>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Immediately introduce an independent price monitor to review the transitional and efficient maximum prices for scheme supports set by the NDIA</a:t>
            </a:r>
          </a:p>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Transfer the NDIA's power to set price caps for scheme supports to an independent price regulator by July 2019</a:t>
            </a:r>
          </a:p>
          <a:p>
            <a:r>
              <a:rPr lang="en-AU" sz="1200" b="0" i="0" kern="1200" dirty="0" smtClean="0">
                <a:solidFill>
                  <a:schemeClr val="tx1"/>
                </a:solidFill>
                <a:effectLst/>
                <a:latin typeface="+mn-lt"/>
                <a:ea typeface="+mn-ea"/>
                <a:cs typeface="+mn-cs"/>
              </a:rPr>
              <a:t>As the NDIA has not adequately listened to the sector on the costs of service delivery, an independent price monitor may be useful. A proviso, however, is that until it is in operation, its assessment of the adequacy of prices is unknown. Despite this uncertainty, NDS is inclined to support the immediate introduction of an independent price monitor, but would like to hear members' thoughts. We also seek feedback on whether members support the establishment of an independent price regulator from July 2019.</a:t>
            </a:r>
          </a:p>
          <a:p>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In a surprising move, the Commission recommends relaxing guidelines on paying informal carers who live in the same residence. NDS has concerns that this will displace informal care, introduce insurance complexities and may create a household dependence on the income generated (thus reducing incentives to foster greater independence and perhaps to find employment).</a:t>
            </a:r>
          </a:p>
          <a:p>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The Commission urges the implementation of an e-Market to improve information flows as a matter of priority. It also proposes the publication of more detailed market position statements on an annual basis and funding the ABS to regularly collect detailed information on the disability workforce.</a:t>
            </a:r>
          </a:p>
          <a:p>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Other recommendations include requiring governments to make public their plans for continuity of support, to increase the focus of governments on the interfaces the NDIS has with mainstream services, and to increase the funding for Information, Linkages and Capacity Building to $131 million for each year of transition, during which time a review should be undertaken.</a:t>
            </a:r>
          </a:p>
          <a:p>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NDS will be making a submission. Members are urged to provide feedback on the draft recommendations and information requests (summarised in </a:t>
            </a:r>
            <a:r>
              <a:rPr lang="en-AU" sz="1200" b="0" i="0" u="sng" kern="1200" dirty="0" smtClean="0">
                <a:solidFill>
                  <a:schemeClr val="tx1"/>
                </a:solidFill>
                <a:effectLst/>
                <a:latin typeface="+mn-lt"/>
                <a:ea typeface="+mn-ea"/>
                <a:cs typeface="+mn-cs"/>
                <a:hlinkClick r:id="rId3"/>
              </a:rPr>
              <a:t>the overview</a:t>
            </a:r>
            <a:r>
              <a:rPr lang="en-AU" sz="1200" b="0" i="0" kern="1200" dirty="0" smtClean="0">
                <a:solidFill>
                  <a:schemeClr val="tx1"/>
                </a:solidFill>
                <a:effectLst/>
                <a:latin typeface="+mn-lt"/>
                <a:ea typeface="+mn-ea"/>
                <a:cs typeface="+mn-cs"/>
              </a:rPr>
              <a:t>) to Philippa Angley on 03 8341 4302 or </a:t>
            </a:r>
            <a:r>
              <a:rPr lang="en-AU" sz="1200" b="0" i="0" u="sng" kern="1200" dirty="0" smtClean="0">
                <a:solidFill>
                  <a:schemeClr val="tx1"/>
                </a:solidFill>
                <a:effectLst/>
                <a:latin typeface="+mn-lt"/>
                <a:ea typeface="+mn-ea"/>
                <a:cs typeface="+mn-cs"/>
                <a:hlinkClick r:id="rId5"/>
              </a:rPr>
              <a:t>philippa.angley@nds.org.au</a:t>
            </a:r>
            <a:r>
              <a:rPr lang="en-AU" sz="1200" b="0" i="0" kern="1200" dirty="0" smtClean="0">
                <a:solidFill>
                  <a:schemeClr val="tx1"/>
                </a:solidFill>
                <a:effectLst/>
                <a:latin typeface="+mn-lt"/>
                <a:ea typeface="+mn-ea"/>
                <a:cs typeface="+mn-cs"/>
              </a:rPr>
              <a:t> or to Ken Baker on 02 6283 3203 or </a:t>
            </a:r>
            <a:r>
              <a:rPr lang="en-AU" sz="1200" b="0" i="0" u="sng" kern="1200" dirty="0" smtClean="0">
                <a:solidFill>
                  <a:schemeClr val="tx1"/>
                </a:solidFill>
                <a:effectLst/>
                <a:latin typeface="+mn-lt"/>
                <a:ea typeface="+mn-ea"/>
                <a:cs typeface="+mn-cs"/>
                <a:hlinkClick r:id="rId6"/>
              </a:rPr>
              <a:t>ken.baker@nds.org.au</a:t>
            </a:r>
            <a:r>
              <a:rPr lang="en-AU" sz="1200" b="0" i="0" kern="1200" dirty="0" smtClean="0">
                <a:solidFill>
                  <a:schemeClr val="tx1"/>
                </a:solidFill>
                <a:effectLst/>
                <a:latin typeface="+mn-lt"/>
                <a:ea typeface="+mn-ea"/>
                <a:cs typeface="+mn-cs"/>
              </a:rPr>
              <a:t> by 3 July.</a:t>
            </a:r>
          </a:p>
          <a:p>
            <a:endParaRPr lang="en-AU" dirty="0"/>
          </a:p>
        </p:txBody>
      </p:sp>
      <p:sp>
        <p:nvSpPr>
          <p:cNvPr id="4" name="Slide Number Placeholder 3"/>
          <p:cNvSpPr>
            <a:spLocks noGrp="1"/>
          </p:cNvSpPr>
          <p:nvPr>
            <p:ph type="sldNum" sz="quarter" idx="10"/>
          </p:nvPr>
        </p:nvSpPr>
        <p:spPr/>
        <p:txBody>
          <a:bodyPr/>
          <a:lstStyle/>
          <a:p>
            <a:fld id="{54B40D12-DEBC-4BC7-9D51-E2C36883E3F3}" type="slidenum">
              <a:rPr lang="en-AU" smtClean="0"/>
              <a:t>8</a:t>
            </a:fld>
            <a:endParaRPr lang="en-AU" dirty="0"/>
          </a:p>
        </p:txBody>
      </p:sp>
    </p:spTree>
    <p:extLst>
      <p:ext uri="{BB962C8B-B14F-4D97-AF65-F5344CB8AC3E}">
        <p14:creationId xmlns:p14="http://schemas.microsoft.com/office/powerpoint/2010/main" val="1025903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p:spPr>
      </p:sp>
      <p:sp>
        <p:nvSpPr>
          <p:cNvPr id="3" name="Notes Placeholder 2"/>
          <p:cNvSpPr>
            <a:spLocks noGrp="1"/>
          </p:cNvSpPr>
          <p:nvPr>
            <p:ph type="body" idx="1"/>
          </p:nvPr>
        </p:nvSpPr>
        <p:spPr/>
        <p:txBody>
          <a:bodyPr/>
          <a:lstStyle/>
          <a:p>
            <a:r>
              <a:rPr lang="en-AU" dirty="0" smtClean="0"/>
              <a:t>A reminder</a:t>
            </a:r>
            <a:r>
              <a:rPr lang="en-AU" baseline="0" dirty="0" smtClean="0"/>
              <a:t> …</a:t>
            </a:r>
            <a:endParaRPr lang="en-AU" dirty="0"/>
          </a:p>
        </p:txBody>
      </p:sp>
      <p:sp>
        <p:nvSpPr>
          <p:cNvPr id="4" name="Slide Number Placeholder 3"/>
          <p:cNvSpPr>
            <a:spLocks noGrp="1"/>
          </p:cNvSpPr>
          <p:nvPr>
            <p:ph type="sldNum" sz="quarter" idx="10"/>
          </p:nvPr>
        </p:nvSpPr>
        <p:spPr/>
        <p:txBody>
          <a:bodyPr/>
          <a:lstStyle/>
          <a:p>
            <a:fld id="{54B40D12-DEBC-4BC7-9D51-E2C36883E3F3}" type="slidenum">
              <a:rPr lang="en-AU" smtClean="0"/>
              <a:t>9</a:t>
            </a:fld>
            <a:endParaRPr lang="en-AU" dirty="0"/>
          </a:p>
        </p:txBody>
      </p:sp>
    </p:spTree>
    <p:extLst>
      <p:ext uri="{BB962C8B-B14F-4D97-AF65-F5344CB8AC3E}">
        <p14:creationId xmlns:p14="http://schemas.microsoft.com/office/powerpoint/2010/main" val="3712472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0"/>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01DB962-9A49-4562-8130-283597CCB7E7}" type="datetimeFigureOut">
              <a:rPr lang="en-AU" smtClean="0"/>
              <a:t>21/06/2017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6B02C2C-BFFA-4773-9828-EB1CECFEB767}" type="slidenum">
              <a:rPr lang="en-AU" smtClean="0"/>
              <a:t>‹#›</a:t>
            </a:fld>
            <a:endParaRPr lang="en-A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9148304" cy="5148000"/>
          </a:xfrm>
          <a:prstGeom prst="rect">
            <a:avLst/>
          </a:prstGeom>
        </p:spPr>
      </p:pic>
      <p:sp>
        <p:nvSpPr>
          <p:cNvPr id="8" name="Content Placeholder 2"/>
          <p:cNvSpPr txBox="1">
            <a:spLocks/>
          </p:cNvSpPr>
          <p:nvPr userDrawn="1"/>
        </p:nvSpPr>
        <p:spPr>
          <a:xfrm>
            <a:off x="395536" y="771550"/>
            <a:ext cx="8280921" cy="3240360"/>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sz="8400" dirty="0" smtClean="0">
                <a:solidFill>
                  <a:schemeClr val="bg1"/>
                </a:solidFill>
                <a:latin typeface="Arial" panose="020B0604020202020204" pitchFamily="34" charset="0"/>
                <a:cs typeface="Arial" panose="020B0604020202020204" pitchFamily="34" charset="0"/>
              </a:rPr>
              <a:t>Title</a:t>
            </a:r>
          </a:p>
          <a:p>
            <a:endParaRPr lang="en-AU" sz="4000" dirty="0" smtClean="0">
              <a:solidFill>
                <a:schemeClr val="bg1"/>
              </a:solidFill>
              <a:latin typeface="Arial" panose="020B0604020202020204" pitchFamily="34" charset="0"/>
              <a:cs typeface="Arial" panose="020B0604020202020204" pitchFamily="34" charset="0"/>
            </a:endParaRPr>
          </a:p>
          <a:p>
            <a:r>
              <a:rPr lang="en-AU" sz="5800" dirty="0" smtClean="0">
                <a:solidFill>
                  <a:schemeClr val="bg1"/>
                </a:solidFill>
                <a:latin typeface="Arial" panose="020B0604020202020204" pitchFamily="34" charset="0"/>
                <a:cs typeface="Arial" panose="020B0604020202020204" pitchFamily="34" charset="0"/>
              </a:rPr>
              <a:t>By Name</a:t>
            </a:r>
          </a:p>
          <a:p>
            <a:r>
              <a:rPr lang="en-AU" sz="5800" dirty="0" smtClean="0">
                <a:solidFill>
                  <a:schemeClr val="bg1"/>
                </a:solidFill>
                <a:latin typeface="Arial" panose="020B0604020202020204" pitchFamily="34" charset="0"/>
                <a:cs typeface="Arial" panose="020B0604020202020204" pitchFamily="34" charset="0"/>
              </a:rPr>
              <a:t>National Disability Services</a:t>
            </a:r>
            <a:endParaRPr lang="en-AU" sz="5800" dirty="0">
              <a:solidFill>
                <a:schemeClr val="bg1"/>
              </a:solidFill>
              <a:latin typeface="Arial" panose="020B0604020202020204" pitchFamily="34" charset="0"/>
              <a:cs typeface="Arial" panose="020B0604020202020204" pitchFamily="34" charset="0"/>
            </a:endParaRPr>
          </a:p>
          <a:p>
            <a:endParaRPr lang="en-AU" sz="4000" dirty="0" smtClean="0">
              <a:solidFill>
                <a:schemeClr val="bg1"/>
              </a:solidFill>
              <a:latin typeface="Arial" panose="020B0604020202020204" pitchFamily="34" charset="0"/>
              <a:cs typeface="Arial" panose="020B0604020202020204" pitchFamily="34" charset="0"/>
            </a:endParaRPr>
          </a:p>
          <a:p>
            <a:r>
              <a:rPr lang="en-AU" sz="4000" dirty="0" smtClean="0">
                <a:solidFill>
                  <a:schemeClr val="bg1"/>
                </a:solidFill>
                <a:latin typeface="Arial" panose="020B0604020202020204" pitchFamily="34" charset="0"/>
                <a:cs typeface="Arial" panose="020B0604020202020204" pitchFamily="34" charset="0"/>
              </a:rPr>
              <a:t> </a:t>
            </a:r>
            <a:endParaRPr lang="en-AU" sz="2800" dirty="0">
              <a:solidFill>
                <a:schemeClr val="bg1"/>
              </a:solidFill>
              <a:latin typeface="Arial" panose="020B0604020202020204" pitchFamily="34" charset="0"/>
              <a:cs typeface="Arial" panose="020B0604020202020204" pitchFamily="34" charset="0"/>
            </a:endParaRPr>
          </a:p>
          <a:p>
            <a:endParaRPr lang="en-AU" sz="4000" dirty="0">
              <a:solidFill>
                <a:schemeClr val="bg1"/>
              </a:solidFill>
              <a:latin typeface="HelveticaNeue LightCond" pitchFamily="34" charset="0"/>
            </a:endParaRPr>
          </a:p>
        </p:txBody>
      </p:sp>
    </p:spTree>
    <p:extLst>
      <p:ext uri="{BB962C8B-B14F-4D97-AF65-F5344CB8AC3E}">
        <p14:creationId xmlns:p14="http://schemas.microsoft.com/office/powerpoint/2010/main" val="3464255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01DB962-9A49-4562-8130-283597CCB7E7}" type="datetimeFigureOut">
              <a:rPr lang="en-AU" smtClean="0"/>
              <a:t>21/06/2017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6B02C2C-BFFA-4773-9828-EB1CECFEB767}" type="slidenum">
              <a:rPr lang="en-AU" smtClean="0"/>
              <a:t>‹#›</a:t>
            </a:fld>
            <a:endParaRPr lang="en-AU" dirty="0"/>
          </a:p>
        </p:txBody>
      </p:sp>
    </p:spTree>
    <p:extLst>
      <p:ext uri="{BB962C8B-B14F-4D97-AF65-F5344CB8AC3E}">
        <p14:creationId xmlns:p14="http://schemas.microsoft.com/office/powerpoint/2010/main" val="132057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05979"/>
            <a:ext cx="2057401" cy="4388644"/>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05979"/>
            <a:ext cx="6019801"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01DB962-9A49-4562-8130-283597CCB7E7}" type="datetimeFigureOut">
              <a:rPr lang="en-AU" smtClean="0"/>
              <a:t>21/06/2017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6B02C2C-BFFA-4773-9828-EB1CECFEB767}" type="slidenum">
              <a:rPr lang="en-AU" smtClean="0"/>
              <a:t>‹#›</a:t>
            </a:fld>
            <a:endParaRPr lang="en-AU" dirty="0"/>
          </a:p>
        </p:txBody>
      </p:sp>
    </p:spTree>
    <p:extLst>
      <p:ext uri="{BB962C8B-B14F-4D97-AF65-F5344CB8AC3E}">
        <p14:creationId xmlns:p14="http://schemas.microsoft.com/office/powerpoint/2010/main" val="3963665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de Image + Text">
    <p:spTree>
      <p:nvGrpSpPr>
        <p:cNvPr id="1" name=""/>
        <p:cNvGrpSpPr/>
        <p:nvPr/>
      </p:nvGrpSpPr>
      <p:grpSpPr>
        <a:xfrm>
          <a:off x="0" y="0"/>
          <a:ext cx="0" cy="0"/>
          <a:chOff x="0" y="0"/>
          <a:chExt cx="0" cy="0"/>
        </a:xfrm>
      </p:grpSpPr>
      <p:sp>
        <p:nvSpPr>
          <p:cNvPr id="25" name="Rectangle 5"/>
          <p:cNvSpPr/>
          <p:nvPr userDrawn="1"/>
        </p:nvSpPr>
        <p:spPr>
          <a:xfrm flipH="1">
            <a:off x="6987396" y="4245936"/>
            <a:ext cx="2131638" cy="897564"/>
          </a:xfrm>
          <a:prstGeom prst="round1Rect">
            <a:avLst>
              <a:gd name="adj" fmla="val 22932"/>
            </a:avLst>
          </a:prstGeom>
          <a:solidFill>
            <a:srgbClr val="6D6E72">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solidFill>
                <a:srgbClr val="EBEBEB"/>
              </a:solidFill>
            </a:endParaRPr>
          </a:p>
        </p:txBody>
      </p:sp>
      <p:sp>
        <p:nvSpPr>
          <p:cNvPr id="26" name="Rectangle 5"/>
          <p:cNvSpPr/>
          <p:nvPr userDrawn="1"/>
        </p:nvSpPr>
        <p:spPr>
          <a:xfrm flipH="1">
            <a:off x="6660232" y="4645252"/>
            <a:ext cx="2458804" cy="498248"/>
          </a:xfrm>
          <a:prstGeom prst="round1Rect">
            <a:avLst>
              <a:gd name="adj" fmla="val 30566"/>
            </a:avLst>
          </a:prstGeom>
          <a:solidFill>
            <a:srgbClr val="ED7900">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solidFill>
                <a:srgbClr val="EBEBEB"/>
              </a:solidFill>
            </a:endParaRPr>
          </a:p>
        </p:txBody>
      </p:sp>
      <p:sp>
        <p:nvSpPr>
          <p:cNvPr id="27" name="Rectangle 5"/>
          <p:cNvSpPr/>
          <p:nvPr userDrawn="1"/>
        </p:nvSpPr>
        <p:spPr>
          <a:xfrm flipH="1">
            <a:off x="8532440" y="266461"/>
            <a:ext cx="611560" cy="4877039"/>
          </a:xfrm>
          <a:prstGeom prst="round1Rect">
            <a:avLst>
              <a:gd name="adj" fmla="val 42218"/>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solidFill>
                <a:srgbClr val="EBEBEB"/>
              </a:solidFill>
            </a:endParaRPr>
          </a:p>
        </p:txBody>
      </p:sp>
      <p:sp>
        <p:nvSpPr>
          <p:cNvPr id="28" name="Rectangle 5"/>
          <p:cNvSpPr/>
          <p:nvPr userDrawn="1"/>
        </p:nvSpPr>
        <p:spPr>
          <a:xfrm flipH="1">
            <a:off x="7142672" y="4399471"/>
            <a:ext cx="1976364" cy="744029"/>
          </a:xfrm>
          <a:prstGeom prst="round1Rect">
            <a:avLst>
              <a:gd name="adj" fmla="val 2277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solidFill>
                <a:srgbClr val="EBEBEB"/>
              </a:solidFill>
            </a:endParaRPr>
          </a:p>
        </p:txBody>
      </p:sp>
      <p:pic>
        <p:nvPicPr>
          <p:cNvPr id="2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18717" y="4637594"/>
            <a:ext cx="1347893" cy="287166"/>
          </a:xfrm>
          <a:prstGeom prst="rect">
            <a:avLst/>
          </a:prstGeom>
          <a:noFill/>
          <a:extLst>
            <a:ext uri="{909E8E84-426E-40DD-AFC4-6F175D3DCCD1}">
              <a14:hiddenFill xmlns:a14="http://schemas.microsoft.com/office/drawing/2010/main">
                <a:solidFill>
                  <a:srgbClr val="FFFFFF"/>
                </a:solidFill>
              </a14:hiddenFill>
            </a:ext>
          </a:extLst>
        </p:spPr>
      </p:pic>
      <p:sp>
        <p:nvSpPr>
          <p:cNvPr id="16" name="Picture Placeholder 15"/>
          <p:cNvSpPr>
            <a:spLocks noGrp="1"/>
          </p:cNvSpPr>
          <p:nvPr>
            <p:ph type="pic" sz="quarter" idx="13"/>
          </p:nvPr>
        </p:nvSpPr>
        <p:spPr>
          <a:xfrm>
            <a:off x="0" y="0"/>
            <a:ext cx="2590800" cy="5143500"/>
          </a:xfrm>
        </p:spPr>
        <p:txBody>
          <a:bodyPr/>
          <a:lstStyle/>
          <a:p>
            <a:endParaRPr lang="en-AU"/>
          </a:p>
        </p:txBody>
      </p:sp>
      <p:sp>
        <p:nvSpPr>
          <p:cNvPr id="2" name="Title 1"/>
          <p:cNvSpPr>
            <a:spLocks noGrp="1"/>
          </p:cNvSpPr>
          <p:nvPr>
            <p:ph type="title"/>
          </p:nvPr>
        </p:nvSpPr>
        <p:spPr>
          <a:xfrm>
            <a:off x="2843808" y="288211"/>
            <a:ext cx="5184576" cy="350865"/>
          </a:xfrm>
        </p:spPr>
        <p:txBody>
          <a:bodyPr wrap="square" anchor="t" anchorCtr="0">
            <a:spAutoFit/>
          </a:bodyPr>
          <a:lstStyle>
            <a:lvl1pPr algn="l">
              <a:lnSpc>
                <a:spcPct val="80000"/>
              </a:lnSpc>
              <a:defRPr sz="2100" b="0">
                <a:solidFill>
                  <a:srgbClr val="6D6E72"/>
                </a:solidFill>
              </a:defRPr>
            </a:lvl1pPr>
          </a:lstStyle>
          <a:p>
            <a:r>
              <a:rPr lang="en-US" smtClean="0"/>
              <a:t>Click to edit Master title style</a:t>
            </a:r>
            <a:endParaRPr lang="en-AU"/>
          </a:p>
        </p:txBody>
      </p:sp>
      <p:sp>
        <p:nvSpPr>
          <p:cNvPr id="5" name="Slide Number Placeholder 4"/>
          <p:cNvSpPr>
            <a:spLocks noGrp="1"/>
          </p:cNvSpPr>
          <p:nvPr>
            <p:ph type="sldNum" sz="quarter" idx="12"/>
          </p:nvPr>
        </p:nvSpPr>
        <p:spPr>
          <a:xfrm>
            <a:off x="457200" y="4767263"/>
            <a:ext cx="2133600" cy="273844"/>
          </a:xfrm>
        </p:spPr>
        <p:txBody>
          <a:bodyPr/>
          <a:lstStyle>
            <a:lvl1pPr algn="l">
              <a:defRPr sz="750">
                <a:solidFill>
                  <a:schemeClr val="bg1">
                    <a:lumMod val="50000"/>
                  </a:schemeClr>
                </a:solidFill>
              </a:defRPr>
            </a:lvl1pPr>
          </a:lstStyle>
          <a:p>
            <a:fld id="{07B88F90-C960-43CE-BB05-3B21172961E4}" type="slidenum">
              <a:rPr lang="en-AU" smtClean="0"/>
              <a:pPr/>
              <a:t>‹#›</a:t>
            </a:fld>
            <a:endParaRPr lang="en-AU"/>
          </a:p>
        </p:txBody>
      </p:sp>
      <p:sp>
        <p:nvSpPr>
          <p:cNvPr id="19" name="Text Placeholder 18"/>
          <p:cNvSpPr>
            <a:spLocks noGrp="1"/>
          </p:cNvSpPr>
          <p:nvPr>
            <p:ph type="body" sz="quarter" idx="14"/>
          </p:nvPr>
        </p:nvSpPr>
        <p:spPr>
          <a:xfrm>
            <a:off x="2843214" y="1260400"/>
            <a:ext cx="5843587" cy="1421928"/>
          </a:xfrm>
        </p:spPr>
        <p:txBody>
          <a:bodyPr>
            <a:spAutoFit/>
          </a:bodyPr>
          <a:lstStyle>
            <a:lvl1pPr marL="0" indent="0">
              <a:buNone/>
              <a:defRPr sz="1800"/>
            </a:lvl1pPr>
            <a:lvl2pPr>
              <a:defRPr sz="1650"/>
            </a:lvl2pPr>
            <a:lvl3pPr>
              <a:defRPr sz="1500"/>
            </a:lvl3pPr>
            <a:lvl4pPr>
              <a:defRPr sz="135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cxnSp>
        <p:nvCxnSpPr>
          <p:cNvPr id="30" name="Straight Connector 29"/>
          <p:cNvCxnSpPr/>
          <p:nvPr userDrawn="1"/>
        </p:nvCxnSpPr>
        <p:spPr>
          <a:xfrm>
            <a:off x="2590800" y="772211"/>
            <a:ext cx="2771800" cy="0"/>
          </a:xfrm>
          <a:prstGeom prst="line">
            <a:avLst/>
          </a:prstGeom>
          <a:ln w="25400" cap="rnd">
            <a:solidFill>
              <a:srgbClr val="6D6E7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754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01DB962-9A49-4562-8130-283597CCB7E7}" type="datetimeFigureOut">
              <a:rPr lang="en-AU" smtClean="0"/>
              <a:t>21/06/2017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6B02C2C-BFFA-4773-9828-EB1CECFEB767}" type="slidenum">
              <a:rPr lang="en-AU" smtClean="0"/>
              <a:t>‹#›</a:t>
            </a:fld>
            <a:endParaRPr lang="en-AU" dirty="0"/>
          </a:p>
        </p:txBody>
      </p:sp>
    </p:spTree>
    <p:extLst>
      <p:ext uri="{BB962C8B-B14F-4D97-AF65-F5344CB8AC3E}">
        <p14:creationId xmlns:p14="http://schemas.microsoft.com/office/powerpoint/2010/main" val="3312031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1DB962-9A49-4562-8130-283597CCB7E7}" type="datetimeFigureOut">
              <a:rPr lang="en-AU" smtClean="0"/>
              <a:t>21/06/2017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6B02C2C-BFFA-4773-9828-EB1CECFEB767}" type="slidenum">
              <a:rPr lang="en-AU" smtClean="0"/>
              <a:t>‹#›</a:t>
            </a:fld>
            <a:endParaRPr lang="en-AU" dirty="0"/>
          </a:p>
        </p:txBody>
      </p:sp>
    </p:spTree>
    <p:extLst>
      <p:ext uri="{BB962C8B-B14F-4D97-AF65-F5344CB8AC3E}">
        <p14:creationId xmlns:p14="http://schemas.microsoft.com/office/powerpoint/2010/main" val="3665947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1"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01DB962-9A49-4562-8130-283597CCB7E7}" type="datetimeFigureOut">
              <a:rPr lang="en-AU" smtClean="0"/>
              <a:t>21/06/2017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36B02C2C-BFFA-4773-9828-EB1CECFEB767}" type="slidenum">
              <a:rPr lang="en-AU" smtClean="0"/>
              <a:t>‹#›</a:t>
            </a:fld>
            <a:endParaRPr lang="en-AU" dirty="0"/>
          </a:p>
        </p:txBody>
      </p:sp>
    </p:spTree>
    <p:extLst>
      <p:ext uri="{BB962C8B-B14F-4D97-AF65-F5344CB8AC3E}">
        <p14:creationId xmlns:p14="http://schemas.microsoft.com/office/powerpoint/2010/main" val="530208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8" y="1151335"/>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01DB962-9A49-4562-8130-283597CCB7E7}" type="datetimeFigureOut">
              <a:rPr lang="en-AU" smtClean="0"/>
              <a:t>21/06/2017</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36B02C2C-BFFA-4773-9828-EB1CECFEB767}" type="slidenum">
              <a:rPr lang="en-AU" smtClean="0"/>
              <a:t>‹#›</a:t>
            </a:fld>
            <a:endParaRPr lang="en-AU" dirty="0"/>
          </a:p>
        </p:txBody>
      </p:sp>
    </p:spTree>
    <p:extLst>
      <p:ext uri="{BB962C8B-B14F-4D97-AF65-F5344CB8AC3E}">
        <p14:creationId xmlns:p14="http://schemas.microsoft.com/office/powerpoint/2010/main" val="4035543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01DB962-9A49-4562-8130-283597CCB7E7}" type="datetimeFigureOut">
              <a:rPr lang="en-AU" smtClean="0"/>
              <a:t>21/06/2017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36B02C2C-BFFA-4773-9828-EB1CECFEB767}" type="slidenum">
              <a:rPr lang="en-AU" smtClean="0"/>
              <a:t>‹#›</a:t>
            </a:fld>
            <a:endParaRPr lang="en-AU" dirty="0"/>
          </a:p>
        </p:txBody>
      </p:sp>
    </p:spTree>
    <p:extLst>
      <p:ext uri="{BB962C8B-B14F-4D97-AF65-F5344CB8AC3E}">
        <p14:creationId xmlns:p14="http://schemas.microsoft.com/office/powerpoint/2010/main" val="240924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DB962-9A49-4562-8130-283597CCB7E7}" type="datetimeFigureOut">
              <a:rPr lang="en-AU" smtClean="0"/>
              <a:t>21/06/2017</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36B02C2C-BFFA-4773-9828-EB1CECFEB767}" type="slidenum">
              <a:rPr lang="en-AU" smtClean="0"/>
              <a:t>‹#›</a:t>
            </a:fld>
            <a:endParaRPr lang="en-AU" dirty="0"/>
          </a:p>
        </p:txBody>
      </p:sp>
    </p:spTree>
    <p:extLst>
      <p:ext uri="{BB962C8B-B14F-4D97-AF65-F5344CB8AC3E}">
        <p14:creationId xmlns:p14="http://schemas.microsoft.com/office/powerpoint/2010/main" val="91279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2" y="204789"/>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DB962-9A49-4562-8130-283597CCB7E7}" type="datetimeFigureOut">
              <a:rPr lang="en-AU" smtClean="0"/>
              <a:t>21/06/2017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36B02C2C-BFFA-4773-9828-EB1CECFEB767}" type="slidenum">
              <a:rPr lang="en-AU" smtClean="0"/>
              <a:t>‹#›</a:t>
            </a:fld>
            <a:endParaRPr lang="en-AU" dirty="0"/>
          </a:p>
        </p:txBody>
      </p:sp>
    </p:spTree>
    <p:extLst>
      <p:ext uri="{BB962C8B-B14F-4D97-AF65-F5344CB8AC3E}">
        <p14:creationId xmlns:p14="http://schemas.microsoft.com/office/powerpoint/2010/main" val="4186266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DB962-9A49-4562-8130-283597CCB7E7}" type="datetimeFigureOut">
              <a:rPr lang="en-AU" smtClean="0"/>
              <a:t>21/06/2017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36B02C2C-BFFA-4773-9828-EB1CECFEB767}" type="slidenum">
              <a:rPr lang="en-AU" smtClean="0"/>
              <a:t>‹#›</a:t>
            </a:fld>
            <a:endParaRPr lang="en-AU" dirty="0"/>
          </a:p>
        </p:txBody>
      </p:sp>
    </p:spTree>
    <p:extLst>
      <p:ext uri="{BB962C8B-B14F-4D97-AF65-F5344CB8AC3E}">
        <p14:creationId xmlns:p14="http://schemas.microsoft.com/office/powerpoint/2010/main" val="2216680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01DB962-9A49-4562-8130-283597CCB7E7}" type="datetimeFigureOut">
              <a:rPr lang="en-AU" smtClean="0"/>
              <a:t>21/06/2017</a:t>
            </a:fld>
            <a:endParaRPr lang="en-AU" dirty="0"/>
          </a:p>
        </p:txBody>
      </p:sp>
      <p:sp>
        <p:nvSpPr>
          <p:cNvPr id="5" name="Footer Placeholder 4"/>
          <p:cNvSpPr>
            <a:spLocks noGrp="1"/>
          </p:cNvSpPr>
          <p:nvPr>
            <p:ph type="ftr" sz="quarter" idx="3"/>
          </p:nvPr>
        </p:nvSpPr>
        <p:spPr>
          <a:xfrm>
            <a:off x="3124202"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B02C2C-BFFA-4773-9828-EB1CECFEB767}" type="slidenum">
              <a:rPr lang="en-AU" smtClean="0"/>
              <a:t>‹#›</a:t>
            </a:fld>
            <a:endParaRPr lang="en-AU"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279"/>
            <a:ext cx="9148304" cy="5147445"/>
          </a:xfrm>
          <a:prstGeom prst="rect">
            <a:avLst/>
          </a:prstGeom>
        </p:spPr>
      </p:pic>
    </p:spTree>
    <p:extLst>
      <p:ext uri="{BB962C8B-B14F-4D97-AF65-F5344CB8AC3E}">
        <p14:creationId xmlns:p14="http://schemas.microsoft.com/office/powerpoint/2010/main" val="2948152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hyperlink" Target="http://www.adhc.nsw.gov.au/__data/assets/file/0004/228748/969_ItsYourBusiness-Chapter1-CorporateGovernance_web.pdf" TargetMode="External"/><Relationship Id="rId13" Type="http://schemas.openxmlformats.org/officeDocument/2006/relationships/hyperlink" Target="http://www.adhc.nsw.gov.au/__data/assets/file/0018/261216/Its_your_business_Chapter_9.pdf" TargetMode="External"/><Relationship Id="rId3" Type="http://schemas.microsoft.com/office/2007/relationships/hdphoto" Target="../media/hdphoto1.wdp"/><Relationship Id="rId7" Type="http://schemas.openxmlformats.org/officeDocument/2006/relationships/hyperlink" Target="https://acudss.cls.janisoncloud.com/auth/login/" TargetMode="External"/><Relationship Id="rId12" Type="http://schemas.openxmlformats.org/officeDocument/2006/relationships/hyperlink" Target="http://www.adhc.nsw.gov.au/__data/assets/file/0020/251372/1117_ADHC_ItsYourBusiness_Chap8_EXT.pdf" TargetMode="External"/><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hyperlink" Target="https://www.dss.gov.au/sites/default/files/documents/05_2012/gov_handbook_2010.pdf" TargetMode="External"/><Relationship Id="rId11" Type="http://schemas.openxmlformats.org/officeDocument/2006/relationships/hyperlink" Target="http://www.adhc.nsw.gov.au/__data/assets/file/0005/239810/969_ItsYourBusiness-Chapter7-FraudPrevention_web.pdf" TargetMode="External"/><Relationship Id="rId5" Type="http://schemas.openxmlformats.org/officeDocument/2006/relationships/hyperlink" Target="https://vimeo.com/album/4456011" TargetMode="External"/><Relationship Id="rId10" Type="http://schemas.openxmlformats.org/officeDocument/2006/relationships/hyperlink" Target="http://www.adhc.nsw.gov.au/__data/assets/file/0009/228753/969_ItsYourBusiness-Chapter6-RiskManagement_web.pdf" TargetMode="External"/><Relationship Id="rId4" Type="http://schemas.openxmlformats.org/officeDocument/2006/relationships/hyperlink" Target="https://vimeo.com/album/4386765" TargetMode="External"/><Relationship Id="rId9" Type="http://schemas.openxmlformats.org/officeDocument/2006/relationships/hyperlink" Target="http://www.adhc.nsw.gov.au/__data/assets/file/0005/228749/969_ItsYourBusiness-Chapter2-Legal_Issues_web.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nds.org.au/resources/ndisprovider-toolkit" TargetMode="External"/><Relationship Id="rId5" Type="http://schemas.openxmlformats.org/officeDocument/2006/relationships/hyperlink" Target="http://www.tinyurl.com/NDISHelpdesk" TargetMode="External"/><Relationship Id="rId4" Type="http://schemas.openxmlformats.org/officeDocument/2006/relationships/hyperlink" Target="http://www.nds.org.au/stpvi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236"/>
            <a:ext cx="9148304" cy="5148000"/>
          </a:xfrm>
          <a:prstGeom prst="rect">
            <a:avLst/>
          </a:prstGeom>
        </p:spPr>
      </p:pic>
      <p:sp>
        <p:nvSpPr>
          <p:cNvPr id="3" name="Content Placeholder 2"/>
          <p:cNvSpPr txBox="1">
            <a:spLocks/>
          </p:cNvSpPr>
          <p:nvPr/>
        </p:nvSpPr>
        <p:spPr>
          <a:xfrm>
            <a:off x="429388" y="474567"/>
            <a:ext cx="8280920" cy="792088"/>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sz="17600" dirty="0" smtClean="0">
                <a:solidFill>
                  <a:schemeClr val="bg1"/>
                </a:solidFill>
                <a:latin typeface="Arial" panose="020B0604020202020204" pitchFamily="34" charset="0"/>
                <a:cs typeface="Arial" panose="020B0604020202020204" pitchFamily="34" charset="0"/>
              </a:rPr>
              <a:t>NDIS Update</a:t>
            </a:r>
          </a:p>
          <a:p>
            <a:endParaRPr lang="en-AU" sz="4000" dirty="0" smtClean="0">
              <a:solidFill>
                <a:schemeClr val="bg1"/>
              </a:solidFill>
              <a:latin typeface="Arial" panose="020B0604020202020204" pitchFamily="34" charset="0"/>
              <a:cs typeface="Arial" panose="020B0604020202020204" pitchFamily="34" charset="0"/>
            </a:endParaRPr>
          </a:p>
          <a:p>
            <a:endParaRPr lang="en-AU" sz="4000" dirty="0" smtClean="0">
              <a:solidFill>
                <a:schemeClr val="bg1"/>
              </a:solidFill>
              <a:latin typeface="Arial" panose="020B0604020202020204" pitchFamily="34" charset="0"/>
              <a:cs typeface="Arial" panose="020B0604020202020204" pitchFamily="34" charset="0"/>
            </a:endParaRPr>
          </a:p>
          <a:p>
            <a:r>
              <a:rPr lang="en-AU" sz="4000" dirty="0" smtClean="0">
                <a:solidFill>
                  <a:schemeClr val="bg1"/>
                </a:solidFill>
                <a:latin typeface="Arial" panose="020B0604020202020204" pitchFamily="34" charset="0"/>
                <a:cs typeface="Arial" panose="020B0604020202020204" pitchFamily="34" charset="0"/>
              </a:rPr>
              <a:t> </a:t>
            </a:r>
            <a:endParaRPr lang="en-AU" sz="2800" dirty="0">
              <a:solidFill>
                <a:schemeClr val="bg1"/>
              </a:solidFill>
              <a:latin typeface="Arial" panose="020B0604020202020204" pitchFamily="34" charset="0"/>
              <a:cs typeface="Arial" panose="020B0604020202020204" pitchFamily="34" charset="0"/>
            </a:endParaRPr>
          </a:p>
          <a:p>
            <a:endParaRPr lang="en-AU" sz="4000" dirty="0">
              <a:solidFill>
                <a:schemeClr val="bg1"/>
              </a:solidFill>
              <a:latin typeface="HelveticaNeue LightCond" pitchFamily="34" charset="0"/>
            </a:endParaRPr>
          </a:p>
        </p:txBody>
      </p:sp>
      <p:sp>
        <p:nvSpPr>
          <p:cNvPr id="2" name="TextBox 1"/>
          <p:cNvSpPr txBox="1"/>
          <p:nvPr/>
        </p:nvSpPr>
        <p:spPr>
          <a:xfrm>
            <a:off x="6516216" y="2283718"/>
            <a:ext cx="2520280" cy="923330"/>
          </a:xfrm>
          <a:prstGeom prst="rect">
            <a:avLst/>
          </a:prstGeom>
          <a:noFill/>
        </p:spPr>
        <p:txBody>
          <a:bodyPr wrap="square" rtlCol="0">
            <a:spAutoFit/>
          </a:bodyPr>
          <a:lstStyle/>
          <a:p>
            <a:r>
              <a:rPr lang="en-AU" dirty="0" smtClean="0">
                <a:solidFill>
                  <a:schemeClr val="bg1"/>
                </a:solidFill>
              </a:rPr>
              <a:t>Brian Kirk</a:t>
            </a:r>
          </a:p>
          <a:p>
            <a:r>
              <a:rPr lang="en-AU" dirty="0" smtClean="0">
                <a:solidFill>
                  <a:schemeClr val="bg1"/>
                </a:solidFill>
              </a:rPr>
              <a:t>Learning &amp; Development</a:t>
            </a:r>
          </a:p>
          <a:p>
            <a:r>
              <a:rPr lang="en-AU" dirty="0" smtClean="0">
                <a:solidFill>
                  <a:schemeClr val="bg1"/>
                </a:solidFill>
              </a:rPr>
              <a:t>NDS VIC</a:t>
            </a:r>
          </a:p>
        </p:txBody>
      </p:sp>
      <p:pic>
        <p:nvPicPr>
          <p:cNvPr id="5" name="Picture 4"/>
          <p:cNvPicPr>
            <a:picLocks noChangeAspect="1"/>
          </p:cNvPicPr>
          <p:nvPr/>
        </p:nvPicPr>
        <p:blipFill>
          <a:blip r:embed="rId4"/>
          <a:stretch>
            <a:fillRect/>
          </a:stretch>
        </p:blipFill>
        <p:spPr>
          <a:xfrm>
            <a:off x="2483434" y="2220466"/>
            <a:ext cx="4064656" cy="1822698"/>
          </a:xfrm>
          <a:prstGeom prst="rect">
            <a:avLst/>
          </a:prstGeom>
        </p:spPr>
      </p:pic>
      <p:sp>
        <p:nvSpPr>
          <p:cNvPr id="6" name="TextBox 5"/>
          <p:cNvSpPr txBox="1"/>
          <p:nvPr/>
        </p:nvSpPr>
        <p:spPr>
          <a:xfrm>
            <a:off x="2017868" y="1683133"/>
            <a:ext cx="5112568" cy="523220"/>
          </a:xfrm>
          <a:prstGeom prst="rect">
            <a:avLst/>
          </a:prstGeom>
          <a:noFill/>
        </p:spPr>
        <p:txBody>
          <a:bodyPr wrap="square" rtlCol="0">
            <a:spAutoFit/>
          </a:bodyPr>
          <a:lstStyle/>
          <a:p>
            <a:pPr algn="ctr"/>
            <a:r>
              <a:rPr lang="en-AU" sz="2800" dirty="0" smtClean="0">
                <a:solidFill>
                  <a:srgbClr val="00B0F0"/>
                </a:solidFill>
              </a:rPr>
              <a:t>EDSN Forum 2 –  22 June 2017</a:t>
            </a:r>
            <a:endParaRPr lang="en-AU" sz="2800" dirty="0">
              <a:solidFill>
                <a:srgbClr val="00B0F0"/>
              </a:solidFill>
            </a:endParaRPr>
          </a:p>
        </p:txBody>
      </p:sp>
    </p:spTree>
    <p:extLst>
      <p:ext uri="{BB962C8B-B14F-4D97-AF65-F5344CB8AC3E}">
        <p14:creationId xmlns:p14="http://schemas.microsoft.com/office/powerpoint/2010/main" val="2924332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23478"/>
            <a:ext cx="8229600" cy="857250"/>
          </a:xfrm>
        </p:spPr>
        <p:txBody>
          <a:bodyPr>
            <a:noAutofit/>
          </a:bodyPr>
          <a:lstStyle/>
          <a:p>
            <a:pPr algn="l"/>
            <a:r>
              <a:rPr lang="en-AU" sz="3200" dirty="0">
                <a:solidFill>
                  <a:srgbClr val="00B0F0"/>
                </a:solidFill>
                <a:latin typeface="Arial" panose="020B0604020202020204" pitchFamily="34" charset="0"/>
                <a:ea typeface="+mn-ea"/>
                <a:cs typeface="Arial" panose="020B0604020202020204" pitchFamily="34" charset="0"/>
              </a:rPr>
              <a:t>NDIA Price Review: a disappointing outcome with another review to come</a:t>
            </a:r>
          </a:p>
        </p:txBody>
      </p:sp>
      <p:sp>
        <p:nvSpPr>
          <p:cNvPr id="3" name="Content Placeholder 2"/>
          <p:cNvSpPr>
            <a:spLocks noGrp="1"/>
          </p:cNvSpPr>
          <p:nvPr>
            <p:ph idx="1"/>
          </p:nvPr>
        </p:nvSpPr>
        <p:spPr>
          <a:xfrm>
            <a:off x="457200" y="1063229"/>
            <a:ext cx="8229600" cy="3394472"/>
          </a:xfrm>
        </p:spPr>
        <p:txBody>
          <a:bodyPr numCol="2">
            <a:normAutofit fontScale="85000" lnSpcReduction="20000"/>
          </a:bodyPr>
          <a:lstStyle/>
          <a:p>
            <a:r>
              <a:rPr lang="en-AU" sz="2200" dirty="0"/>
              <a:t>NDIS prices for daily activities (including Supported Independent Living) and community participation will increase by 4.5 per cent from </a:t>
            </a:r>
            <a:r>
              <a:rPr lang="en-AU" sz="2200" dirty="0" smtClean="0"/>
              <a:t>July </a:t>
            </a:r>
          </a:p>
          <a:p>
            <a:r>
              <a:rPr lang="en-AU" sz="2200" dirty="0"/>
              <a:t>R</a:t>
            </a:r>
            <a:r>
              <a:rPr lang="en-AU" sz="2200" dirty="0" smtClean="0"/>
              <a:t>epresents </a:t>
            </a:r>
            <a:r>
              <a:rPr lang="en-AU" sz="2200" dirty="0"/>
              <a:t>indexation for </a:t>
            </a:r>
            <a:r>
              <a:rPr lang="en-AU" sz="2200" dirty="0" smtClean="0"/>
              <a:t>national </a:t>
            </a:r>
            <a:r>
              <a:rPr lang="en-AU" sz="2200" dirty="0"/>
              <a:t>minimum wage case and </a:t>
            </a:r>
            <a:r>
              <a:rPr lang="en-AU" sz="2200" dirty="0" smtClean="0"/>
              <a:t>ERO on </a:t>
            </a:r>
            <a:r>
              <a:rPr lang="en-AU" sz="2200" dirty="0"/>
              <a:t>labour costs </a:t>
            </a:r>
            <a:r>
              <a:rPr lang="en-AU" sz="2200" dirty="0" smtClean="0"/>
              <a:t>(approx. 80 </a:t>
            </a:r>
            <a:r>
              <a:rPr lang="en-AU" sz="2200" dirty="0"/>
              <a:t>per cent of costs) and CPI of 2.1 per cent on non-labour </a:t>
            </a:r>
            <a:r>
              <a:rPr lang="en-AU" sz="2200" dirty="0" smtClean="0"/>
              <a:t>costs</a:t>
            </a:r>
            <a:endParaRPr lang="en-AU" sz="2200" dirty="0"/>
          </a:p>
          <a:p>
            <a:r>
              <a:rPr lang="en-AU" sz="2400" dirty="0"/>
              <a:t>All capital-related supports will increase by 2.1 per cent. </a:t>
            </a:r>
            <a:r>
              <a:rPr lang="en-AU" sz="2200" dirty="0" smtClean="0"/>
              <a:t>No </a:t>
            </a:r>
            <a:r>
              <a:rPr lang="en-AU" sz="2200" dirty="0"/>
              <a:t>increase in prices for therapy </a:t>
            </a:r>
            <a:r>
              <a:rPr lang="en-AU" sz="2200" dirty="0" smtClean="0"/>
              <a:t>services but limited cancellations will </a:t>
            </a:r>
            <a:r>
              <a:rPr lang="en-AU" sz="2200" dirty="0"/>
              <a:t>apply </a:t>
            </a:r>
            <a:endParaRPr lang="en-AU" sz="2200" dirty="0" smtClean="0"/>
          </a:p>
          <a:p>
            <a:r>
              <a:rPr lang="en-AU" sz="2200" dirty="0" smtClean="0"/>
              <a:t>Loadings </a:t>
            </a:r>
            <a:r>
              <a:rPr lang="en-AU" sz="2200" dirty="0"/>
              <a:t>for Remote and Very Remote will be 20 per cent and 25 per cent respectively (up from 18 per cent and 23 per cent</a:t>
            </a:r>
            <a:r>
              <a:rPr lang="en-AU" sz="2200" dirty="0" smtClean="0"/>
              <a:t>) </a:t>
            </a:r>
            <a:endParaRPr lang="en-AU" sz="2200" dirty="0"/>
          </a:p>
          <a:p>
            <a:r>
              <a:rPr lang="en-AU" sz="2400" dirty="0"/>
              <a:t>N</a:t>
            </a:r>
            <a:r>
              <a:rPr lang="en-AU" sz="2400" dirty="0" smtClean="0"/>
              <a:t>o </a:t>
            </a:r>
            <a:r>
              <a:rPr lang="en-AU" sz="2400" dirty="0"/>
              <a:t>changes to how prices for group supports can be charged</a:t>
            </a:r>
          </a:p>
          <a:p>
            <a:r>
              <a:rPr lang="en-AU" sz="2400" dirty="0"/>
              <a:t>Sector’s submissions re RCM </a:t>
            </a:r>
            <a:r>
              <a:rPr lang="en-AU" sz="2400" dirty="0" smtClean="0"/>
              <a:t>ignored</a:t>
            </a:r>
          </a:p>
          <a:p>
            <a:r>
              <a:rPr lang="en-AU" sz="2400" dirty="0" smtClean="0"/>
              <a:t>Independent pricing review by McKinsey’s (NDS to make submission)</a:t>
            </a:r>
            <a:endParaRPr lang="en-AU" sz="2400" dirty="0"/>
          </a:p>
        </p:txBody>
      </p:sp>
    </p:spTree>
    <p:extLst>
      <p:ext uri="{BB962C8B-B14F-4D97-AF65-F5344CB8AC3E}">
        <p14:creationId xmlns:p14="http://schemas.microsoft.com/office/powerpoint/2010/main" val="162640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6038"/>
            <a:ext cx="9148304" cy="5148000"/>
          </a:xfrm>
          <a:prstGeom prst="rect">
            <a:avLst/>
          </a:prstGeom>
        </p:spPr>
      </p:pic>
      <p:sp>
        <p:nvSpPr>
          <p:cNvPr id="3" name="Content Placeholder 2"/>
          <p:cNvSpPr txBox="1">
            <a:spLocks/>
          </p:cNvSpPr>
          <p:nvPr/>
        </p:nvSpPr>
        <p:spPr>
          <a:xfrm>
            <a:off x="467543" y="1491631"/>
            <a:ext cx="8280921" cy="288032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sz="6900" dirty="0" smtClean="0">
                <a:solidFill>
                  <a:schemeClr val="bg1"/>
                </a:solidFill>
                <a:latin typeface="Arial" panose="020B0604020202020204" pitchFamily="34" charset="0"/>
                <a:cs typeface="Arial" panose="020B0604020202020204" pitchFamily="34" charset="0"/>
              </a:rPr>
              <a:t>NDS transition support</a:t>
            </a:r>
          </a:p>
          <a:p>
            <a:endParaRPr lang="en-AU" sz="4000" dirty="0" smtClean="0">
              <a:solidFill>
                <a:schemeClr val="bg1"/>
              </a:solidFill>
              <a:latin typeface="Arial" panose="020B0604020202020204" pitchFamily="34" charset="0"/>
              <a:cs typeface="Arial" panose="020B0604020202020204" pitchFamily="34" charset="0"/>
            </a:endParaRPr>
          </a:p>
          <a:p>
            <a:r>
              <a:rPr lang="en-AU" sz="4000" dirty="0" smtClean="0">
                <a:solidFill>
                  <a:schemeClr val="bg1"/>
                </a:solidFill>
                <a:latin typeface="Arial" panose="020B0604020202020204" pitchFamily="34" charset="0"/>
                <a:cs typeface="Arial" panose="020B0604020202020204" pitchFamily="34" charset="0"/>
              </a:rPr>
              <a:t> </a:t>
            </a:r>
            <a:endParaRPr lang="en-AU" sz="2800" dirty="0">
              <a:solidFill>
                <a:schemeClr val="bg1"/>
              </a:solidFill>
              <a:latin typeface="Arial" panose="020B0604020202020204" pitchFamily="34" charset="0"/>
              <a:cs typeface="Arial" panose="020B0604020202020204" pitchFamily="34" charset="0"/>
            </a:endParaRPr>
          </a:p>
          <a:p>
            <a:endParaRPr lang="en-AU" sz="4000" dirty="0">
              <a:solidFill>
                <a:schemeClr val="bg1"/>
              </a:solidFill>
              <a:latin typeface="HelveticaNeue LightCond" pitchFamily="34" charset="0"/>
            </a:endParaRPr>
          </a:p>
        </p:txBody>
      </p:sp>
    </p:spTree>
    <p:extLst>
      <p:ext uri="{BB962C8B-B14F-4D97-AF65-F5344CB8AC3E}">
        <p14:creationId xmlns:p14="http://schemas.microsoft.com/office/powerpoint/2010/main" val="1554265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08" y="0"/>
            <a:ext cx="9148304" cy="5147445"/>
          </a:xfrm>
          <a:prstGeom prst="rect">
            <a:avLst/>
          </a:prstGeom>
        </p:spPr>
      </p:pic>
      <p:sp>
        <p:nvSpPr>
          <p:cNvPr id="5" name="TextBox 4"/>
          <p:cNvSpPr txBox="1"/>
          <p:nvPr/>
        </p:nvSpPr>
        <p:spPr>
          <a:xfrm>
            <a:off x="323528" y="267494"/>
            <a:ext cx="8640960" cy="584775"/>
          </a:xfrm>
          <a:prstGeom prst="rect">
            <a:avLst/>
          </a:prstGeom>
          <a:noFill/>
        </p:spPr>
        <p:txBody>
          <a:bodyPr wrap="square" rtlCol="0">
            <a:spAutoFit/>
          </a:bodyPr>
          <a:lstStyle/>
          <a:p>
            <a:r>
              <a:rPr lang="en-AU" sz="3200" dirty="0" smtClean="0">
                <a:solidFill>
                  <a:srgbClr val="00B0F0"/>
                </a:solidFill>
              </a:rPr>
              <a:t>Our Approach: </a:t>
            </a:r>
            <a:endParaRPr lang="en-AU" sz="3200" dirty="0">
              <a:solidFill>
                <a:srgbClr val="00B0F0"/>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195486"/>
            <a:ext cx="6048672" cy="439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NDS.local\VIC\Folders$\brian.kirk\Desktop\CEO Conference\Toolkit im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35688">
            <a:off x="756631" y="1704779"/>
            <a:ext cx="1566844" cy="221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927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267494"/>
            <a:ext cx="7092788" cy="523220"/>
          </a:xfrm>
          <a:prstGeom prst="rect">
            <a:avLst/>
          </a:prstGeom>
          <a:noFill/>
        </p:spPr>
        <p:txBody>
          <a:bodyPr wrap="square" rtlCol="0">
            <a:spAutoFit/>
          </a:bodyPr>
          <a:lstStyle/>
          <a:p>
            <a:r>
              <a:rPr lang="en-AU" sz="2800" dirty="0" smtClean="0">
                <a:solidFill>
                  <a:srgbClr val="00B0F0"/>
                </a:solidFill>
                <a:latin typeface="+mj-lt"/>
                <a:cs typeface="Arial" panose="020B0604020202020204" pitchFamily="34" charset="0"/>
              </a:rPr>
              <a:t>When can NDS help?</a:t>
            </a:r>
            <a:endParaRPr lang="en-AU" sz="2800" dirty="0">
              <a:solidFill>
                <a:srgbClr val="00B0F0"/>
              </a:solidFill>
              <a:latin typeface="+mj-lt"/>
              <a:cs typeface="Arial" panose="020B0604020202020204" pitchFamily="34" charset="0"/>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275606"/>
            <a:ext cx="6264695" cy="256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339502"/>
            <a:ext cx="1732031"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84568" y="2211710"/>
            <a:ext cx="2185481" cy="1492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5357" y="2991699"/>
            <a:ext cx="1804969"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792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8304" cy="5147445"/>
          </a:xfrm>
          <a:prstGeom prst="rect">
            <a:avLst/>
          </a:prstGeom>
        </p:spPr>
      </p:pic>
      <p:sp>
        <p:nvSpPr>
          <p:cNvPr id="5" name="TextBox 4"/>
          <p:cNvSpPr txBox="1"/>
          <p:nvPr/>
        </p:nvSpPr>
        <p:spPr>
          <a:xfrm>
            <a:off x="323528" y="267494"/>
            <a:ext cx="2592288" cy="1077218"/>
          </a:xfrm>
          <a:prstGeom prst="rect">
            <a:avLst/>
          </a:prstGeom>
          <a:noFill/>
        </p:spPr>
        <p:txBody>
          <a:bodyPr wrap="square" rtlCol="0">
            <a:spAutoFit/>
          </a:bodyPr>
          <a:lstStyle/>
          <a:p>
            <a:r>
              <a:rPr lang="en-AU" sz="3200" dirty="0" smtClean="0">
                <a:solidFill>
                  <a:srgbClr val="00B0F0"/>
                </a:solidFill>
              </a:rPr>
              <a:t>Learning &amp; Development:</a:t>
            </a:r>
            <a:endParaRPr lang="en-AU" sz="3200" dirty="0">
              <a:solidFill>
                <a:srgbClr val="00B0F0"/>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57164"/>
            <a:ext cx="6025480" cy="4150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974" y="1344712"/>
            <a:ext cx="2402197" cy="295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545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56" y="0"/>
            <a:ext cx="9148304" cy="5147445"/>
          </a:xfrm>
          <a:prstGeom prst="rect">
            <a:avLst/>
          </a:prstGeom>
        </p:spPr>
      </p:pic>
      <p:sp>
        <p:nvSpPr>
          <p:cNvPr id="5" name="TextBox 4"/>
          <p:cNvSpPr txBox="1"/>
          <p:nvPr/>
        </p:nvSpPr>
        <p:spPr>
          <a:xfrm>
            <a:off x="323528" y="267494"/>
            <a:ext cx="8640960" cy="1077218"/>
          </a:xfrm>
          <a:prstGeom prst="rect">
            <a:avLst/>
          </a:prstGeom>
          <a:noFill/>
        </p:spPr>
        <p:txBody>
          <a:bodyPr wrap="square" rtlCol="0">
            <a:spAutoFit/>
          </a:bodyPr>
          <a:lstStyle/>
          <a:p>
            <a:r>
              <a:rPr lang="en-AU" sz="3200" dirty="0" smtClean="0">
                <a:solidFill>
                  <a:srgbClr val="00B0F0"/>
                </a:solidFill>
              </a:rPr>
              <a:t>Boards &amp; </a:t>
            </a:r>
            <a:br>
              <a:rPr lang="en-AU" sz="3200" dirty="0" smtClean="0">
                <a:solidFill>
                  <a:srgbClr val="00B0F0"/>
                </a:solidFill>
              </a:rPr>
            </a:br>
            <a:r>
              <a:rPr lang="en-AU" sz="3200" dirty="0" smtClean="0">
                <a:solidFill>
                  <a:srgbClr val="00B0F0"/>
                </a:solidFill>
              </a:rPr>
              <a:t>CEOS:</a:t>
            </a:r>
            <a:endParaRPr lang="en-AU" sz="3200" dirty="0">
              <a:solidFill>
                <a:srgbClr val="00B0F0"/>
              </a:solidFill>
            </a:endParaRP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377" r="29692"/>
          <a:stretch/>
        </p:blipFill>
        <p:spPr bwMode="auto">
          <a:xfrm>
            <a:off x="2411760" y="411510"/>
            <a:ext cx="2366661" cy="387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5"/>
          <p:cNvSpPr txBox="1">
            <a:spLocks/>
          </p:cNvSpPr>
          <p:nvPr/>
        </p:nvSpPr>
        <p:spPr>
          <a:xfrm>
            <a:off x="4605443" y="315990"/>
            <a:ext cx="4405917" cy="8933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2000" dirty="0" smtClean="0"/>
              <a:t>Leading for NDIS Transformation</a:t>
            </a:r>
          </a:p>
          <a:p>
            <a:pPr lvl="1"/>
            <a:r>
              <a:rPr lang="en-AU" sz="1600" dirty="0" smtClean="0"/>
              <a:t>An 5 day (3+2) residential program building strategic capacity </a:t>
            </a:r>
            <a:endParaRPr lang="en-AU" sz="1600" dirty="0"/>
          </a:p>
        </p:txBody>
      </p:sp>
      <p:sp>
        <p:nvSpPr>
          <p:cNvPr id="11" name="Text Placeholder 5"/>
          <p:cNvSpPr txBox="1">
            <a:spLocks/>
          </p:cNvSpPr>
          <p:nvPr/>
        </p:nvSpPr>
        <p:spPr>
          <a:xfrm>
            <a:off x="4605443" y="1347614"/>
            <a:ext cx="4405917" cy="695575"/>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000" dirty="0" smtClean="0"/>
              <a:t>Zero Tolerance practical guide</a:t>
            </a:r>
          </a:p>
          <a:p>
            <a:pPr lvl="1"/>
            <a:r>
              <a:rPr lang="en-AU" sz="1600" dirty="0" smtClean="0"/>
              <a:t>Safeguarding for Boards</a:t>
            </a:r>
            <a:endParaRPr lang="en-AU" sz="1600" dirty="0"/>
          </a:p>
        </p:txBody>
      </p:sp>
      <p:sp>
        <p:nvSpPr>
          <p:cNvPr id="12" name="Text Placeholder 5"/>
          <p:cNvSpPr txBox="1">
            <a:spLocks/>
          </p:cNvSpPr>
          <p:nvPr/>
        </p:nvSpPr>
        <p:spPr>
          <a:xfrm>
            <a:off x="4605443" y="2211710"/>
            <a:ext cx="4405917" cy="941796"/>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000" dirty="0" smtClean="0"/>
              <a:t>Board Leadership</a:t>
            </a:r>
          </a:p>
          <a:p>
            <a:pPr lvl="1"/>
            <a:r>
              <a:rPr lang="en-AU" sz="1600" dirty="0" smtClean="0"/>
              <a:t>Leadership Victoria: customised Governance Development Program</a:t>
            </a:r>
            <a:endParaRPr lang="en-AU" sz="1600" dirty="0"/>
          </a:p>
        </p:txBody>
      </p:sp>
      <p:sp>
        <p:nvSpPr>
          <p:cNvPr id="13" name="Text Placeholder 5"/>
          <p:cNvSpPr txBox="1">
            <a:spLocks/>
          </p:cNvSpPr>
          <p:nvPr/>
        </p:nvSpPr>
        <p:spPr>
          <a:xfrm>
            <a:off x="4572000" y="3363838"/>
            <a:ext cx="4405917" cy="941796"/>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000" dirty="0" smtClean="0"/>
              <a:t>Board Mentoring</a:t>
            </a:r>
          </a:p>
          <a:p>
            <a:pPr lvl="1"/>
            <a:r>
              <a:rPr lang="en-AU" sz="1600" dirty="0" smtClean="0"/>
              <a:t>Leadership Victoria: 11 month board mentoring program</a:t>
            </a:r>
            <a:endParaRPr lang="en-AU" sz="1600" dirty="0"/>
          </a:p>
        </p:txBody>
      </p:sp>
    </p:spTree>
    <p:extLst>
      <p:ext uri="{BB962C8B-B14F-4D97-AF65-F5344CB8AC3E}">
        <p14:creationId xmlns:p14="http://schemas.microsoft.com/office/powerpoint/2010/main" val="1462901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1783" r="21783"/>
          <a:stretch>
            <a:fillRect/>
          </a:stretch>
        </p:blipFill>
        <p:spPr/>
      </p:pic>
      <p:sp>
        <p:nvSpPr>
          <p:cNvPr id="6" name="Text Placeholder 5"/>
          <p:cNvSpPr>
            <a:spLocks noGrp="1"/>
          </p:cNvSpPr>
          <p:nvPr>
            <p:ph type="body" sz="quarter" idx="14"/>
          </p:nvPr>
        </p:nvSpPr>
        <p:spPr>
          <a:xfrm>
            <a:off x="3113839" y="951570"/>
            <a:ext cx="4382690" cy="3600986"/>
          </a:xfrm>
        </p:spPr>
        <p:txBody>
          <a:bodyPr/>
          <a:lstStyle/>
          <a:p>
            <a:pPr marL="257175" indent="-257175">
              <a:buFont typeface="Arial" panose="020B0604020202020204" pitchFamily="34" charset="0"/>
              <a:buChar char="•"/>
            </a:pPr>
            <a:r>
              <a:rPr lang="en-AU" sz="1500" dirty="0">
                <a:hlinkClick r:id="rId4"/>
              </a:rPr>
              <a:t>Legal Governance Webinar Library</a:t>
            </a:r>
            <a:endParaRPr lang="en-AU" sz="1500" dirty="0"/>
          </a:p>
          <a:p>
            <a:pPr marL="257175" indent="-257175">
              <a:buFont typeface="Arial" panose="020B0604020202020204" pitchFamily="34" charset="0"/>
              <a:buChar char="•"/>
            </a:pPr>
            <a:r>
              <a:rPr lang="en-AU" sz="1500" dirty="0">
                <a:hlinkClick r:id="rId5"/>
              </a:rPr>
              <a:t>Marketing Governance Webinar Series</a:t>
            </a:r>
            <a:endParaRPr lang="en-AU" sz="1500" dirty="0"/>
          </a:p>
          <a:p>
            <a:pPr marL="257175" indent="-257175">
              <a:buFont typeface="Arial" panose="020B0604020202020204" pitchFamily="34" charset="0"/>
              <a:buChar char="•"/>
            </a:pPr>
            <a:r>
              <a:rPr lang="en-AU" sz="1500" dirty="0">
                <a:hlinkClick r:id="rId6"/>
              </a:rPr>
              <a:t>Corporate Governance Handbook for Company Directors and Committee members</a:t>
            </a:r>
            <a:endParaRPr lang="en-AU" sz="1500" dirty="0"/>
          </a:p>
          <a:p>
            <a:pPr marL="257175" indent="-257175">
              <a:buFont typeface="Arial" panose="020B0604020202020204" pitchFamily="34" charset="0"/>
              <a:buChar char="•"/>
            </a:pPr>
            <a:r>
              <a:rPr lang="en-AU" sz="1500" dirty="0">
                <a:hlinkClick r:id="rId7"/>
              </a:rPr>
              <a:t>ACU Board self-assessment</a:t>
            </a:r>
            <a:endParaRPr lang="en-AU" sz="1500" dirty="0"/>
          </a:p>
          <a:p>
            <a:pPr marL="257175" indent="-257175">
              <a:buFont typeface="Arial" panose="020B0604020202020204" pitchFamily="34" charset="0"/>
              <a:buChar char="•"/>
            </a:pPr>
            <a:r>
              <a:rPr lang="en-AU" sz="1500" dirty="0">
                <a:hlinkClick r:id="rId7"/>
              </a:rPr>
              <a:t>Board Member recruitment Toolkit</a:t>
            </a:r>
            <a:endParaRPr lang="en-AU" sz="1500" dirty="0"/>
          </a:p>
          <a:p>
            <a:pPr marL="257175" indent="-257175">
              <a:buFont typeface="Arial" panose="020B0604020202020204" pitchFamily="34" charset="0"/>
              <a:buChar char="•"/>
            </a:pPr>
            <a:r>
              <a:rPr lang="en-AU" sz="1500" dirty="0"/>
              <a:t>NDS NSW – Its your business:</a:t>
            </a:r>
          </a:p>
          <a:p>
            <a:pPr marL="814388" lvl="1" indent="-257175">
              <a:buFont typeface="Arial" panose="020B0604020202020204" pitchFamily="34" charset="0"/>
              <a:buChar char="•"/>
            </a:pPr>
            <a:r>
              <a:rPr lang="en-AU" sz="1500" dirty="0" err="1"/>
              <a:t>Chp</a:t>
            </a:r>
            <a:r>
              <a:rPr lang="en-AU" sz="1500" dirty="0"/>
              <a:t> 1: </a:t>
            </a:r>
            <a:r>
              <a:rPr lang="en-AU" sz="1500" dirty="0">
                <a:hlinkClick r:id="rId8"/>
              </a:rPr>
              <a:t>Corporate Governance (PDF)</a:t>
            </a:r>
            <a:endParaRPr lang="en-AU" sz="1500" dirty="0"/>
          </a:p>
          <a:p>
            <a:pPr marL="814388" lvl="1" indent="-257175">
              <a:buFont typeface="Arial" panose="020B0604020202020204" pitchFamily="34" charset="0"/>
              <a:buChar char="•"/>
            </a:pPr>
            <a:r>
              <a:rPr lang="en-AU" sz="1500" dirty="0" err="1"/>
              <a:t>Chp</a:t>
            </a:r>
            <a:r>
              <a:rPr lang="en-AU" sz="1500" dirty="0"/>
              <a:t> 2: </a:t>
            </a:r>
            <a:r>
              <a:rPr lang="en-AU" sz="1500" dirty="0">
                <a:hlinkClick r:id="rId9"/>
              </a:rPr>
              <a:t>Legal Issues (PDF)</a:t>
            </a:r>
            <a:endParaRPr lang="en-AU" sz="1500" dirty="0"/>
          </a:p>
          <a:p>
            <a:pPr marL="814388" lvl="1" indent="-257175">
              <a:buFont typeface="Arial" panose="020B0604020202020204" pitchFamily="34" charset="0"/>
              <a:buChar char="•"/>
            </a:pPr>
            <a:r>
              <a:rPr lang="en-AU" sz="1500" dirty="0" err="1"/>
              <a:t>Chp</a:t>
            </a:r>
            <a:r>
              <a:rPr lang="en-AU" sz="1500" dirty="0"/>
              <a:t> 6: </a:t>
            </a:r>
            <a:r>
              <a:rPr lang="en-AU" sz="1500" dirty="0">
                <a:hlinkClick r:id="rId10"/>
              </a:rPr>
              <a:t>Risk Management</a:t>
            </a:r>
            <a:endParaRPr lang="en-AU" sz="1500" dirty="0"/>
          </a:p>
          <a:p>
            <a:pPr marL="814388" lvl="1" indent="-257175">
              <a:buFont typeface="Arial" panose="020B0604020202020204" pitchFamily="34" charset="0"/>
              <a:buChar char="•"/>
            </a:pPr>
            <a:r>
              <a:rPr lang="en-AU" sz="1500" dirty="0" err="1"/>
              <a:t>Chp</a:t>
            </a:r>
            <a:r>
              <a:rPr lang="en-AU" sz="1500" dirty="0"/>
              <a:t> 7: </a:t>
            </a:r>
            <a:r>
              <a:rPr lang="en-AU" sz="1500" dirty="0">
                <a:hlinkClick r:id="rId11"/>
              </a:rPr>
              <a:t>Fraud prevention &amp; control (PDF)</a:t>
            </a:r>
            <a:endParaRPr lang="en-AU" sz="1500" dirty="0"/>
          </a:p>
          <a:p>
            <a:pPr marL="814388" lvl="1" indent="-257175">
              <a:buFont typeface="Arial" panose="020B0604020202020204" pitchFamily="34" charset="0"/>
              <a:buChar char="•"/>
            </a:pPr>
            <a:r>
              <a:rPr lang="en-AU" sz="1500" dirty="0" err="1"/>
              <a:t>Chp</a:t>
            </a:r>
            <a:r>
              <a:rPr lang="en-AU" sz="1500" dirty="0"/>
              <a:t> 8: </a:t>
            </a:r>
            <a:r>
              <a:rPr lang="en-AU" sz="1500" dirty="0">
                <a:hlinkClick r:id="rId12"/>
              </a:rPr>
              <a:t>Probity in employment (PDF)</a:t>
            </a:r>
            <a:endParaRPr lang="en-AU" sz="1500" dirty="0"/>
          </a:p>
          <a:p>
            <a:pPr marL="814388" lvl="1" indent="-257175">
              <a:buFont typeface="Arial" panose="020B0604020202020204" pitchFamily="34" charset="0"/>
              <a:buChar char="•"/>
            </a:pPr>
            <a:r>
              <a:rPr lang="en-AU" sz="1500" dirty="0" err="1"/>
              <a:t>Chp</a:t>
            </a:r>
            <a:r>
              <a:rPr lang="en-AU" sz="1500" dirty="0"/>
              <a:t> 9: </a:t>
            </a:r>
            <a:r>
              <a:rPr lang="en-AU" sz="1500" dirty="0">
                <a:hlinkClick r:id="rId13"/>
              </a:rPr>
              <a:t>Partnerships  (PDF)</a:t>
            </a:r>
            <a:endParaRPr lang="en-AU" sz="1500" dirty="0"/>
          </a:p>
        </p:txBody>
      </p:sp>
      <p:sp>
        <p:nvSpPr>
          <p:cNvPr id="5" name="Rounded Rectangle 4"/>
          <p:cNvSpPr/>
          <p:nvPr/>
        </p:nvSpPr>
        <p:spPr>
          <a:xfrm>
            <a:off x="3383868" y="141480"/>
            <a:ext cx="1242138" cy="5400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AU" sz="1350" dirty="0"/>
              <a:t>Resources</a:t>
            </a:r>
          </a:p>
        </p:txBody>
      </p:sp>
    </p:spTree>
    <p:extLst>
      <p:ext uri="{BB962C8B-B14F-4D97-AF65-F5344CB8AC3E}">
        <p14:creationId xmlns:p14="http://schemas.microsoft.com/office/powerpoint/2010/main" val="1233933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934"/>
            <a:ext cx="3898776" cy="781595"/>
          </a:xfrm>
        </p:spPr>
        <p:txBody>
          <a:bodyPr>
            <a:normAutofit fontScale="90000"/>
          </a:bodyPr>
          <a:lstStyle/>
          <a:p>
            <a:r>
              <a:rPr lang="en-AU" sz="3200" dirty="0" smtClean="0">
                <a:solidFill>
                  <a:srgbClr val="00B0F0"/>
                </a:solidFill>
              </a:rPr>
              <a:t>Sector Support Support</a:t>
            </a:r>
            <a:endParaRPr lang="en-AU" sz="3200" dirty="0">
              <a:solidFill>
                <a:srgbClr val="00B0F0"/>
              </a:solidFill>
            </a:endParaRPr>
          </a:p>
        </p:txBody>
      </p:sp>
      <p:sp>
        <p:nvSpPr>
          <p:cNvPr id="3" name="Content Placeholder 2"/>
          <p:cNvSpPr>
            <a:spLocks noGrp="1"/>
          </p:cNvSpPr>
          <p:nvPr>
            <p:ph idx="1"/>
          </p:nvPr>
        </p:nvSpPr>
        <p:spPr>
          <a:xfrm>
            <a:off x="107504" y="627534"/>
            <a:ext cx="8229600" cy="3711818"/>
          </a:xfrm>
        </p:spPr>
        <p:txBody>
          <a:bodyPr>
            <a:normAutofit lnSpcReduction="10000"/>
          </a:bodyPr>
          <a:lstStyle/>
          <a:p>
            <a:pPr marL="0" indent="0">
              <a:buNone/>
            </a:pPr>
            <a:r>
              <a:rPr lang="en-AU" sz="2800" dirty="0" smtClean="0"/>
              <a:t>Readiness </a:t>
            </a:r>
            <a:endParaRPr lang="en-AU" sz="3300" dirty="0" smtClean="0"/>
          </a:p>
          <a:p>
            <a:r>
              <a:rPr lang="en-AU" sz="2400" dirty="0" smtClean="0"/>
              <a:t>Readiness and Implementation Series</a:t>
            </a:r>
          </a:p>
          <a:p>
            <a:pPr lvl="1"/>
            <a:r>
              <a:rPr lang="en-AU" sz="2000" dirty="0" smtClean="0"/>
              <a:t>Bi-monthly free workshops </a:t>
            </a:r>
          </a:p>
          <a:p>
            <a:pPr lvl="1"/>
            <a:r>
              <a:rPr lang="en-AU" sz="2000" dirty="0" smtClean="0"/>
              <a:t>Commencing six months prior to roll out </a:t>
            </a:r>
            <a:endParaRPr lang="en-AU" sz="1600" dirty="0" smtClean="0"/>
          </a:p>
          <a:p>
            <a:r>
              <a:rPr lang="en-AU" sz="2400" dirty="0" smtClean="0"/>
              <a:t>Professional Communities of Practice</a:t>
            </a:r>
          </a:p>
          <a:p>
            <a:pPr marL="0" indent="0">
              <a:buNone/>
            </a:pPr>
            <a:r>
              <a:rPr lang="en-AU" sz="2800" dirty="0"/>
              <a:t>Sector</a:t>
            </a:r>
            <a:r>
              <a:rPr lang="en-AU" sz="2400" dirty="0"/>
              <a:t> </a:t>
            </a:r>
            <a:r>
              <a:rPr lang="en-AU" sz="2800" dirty="0"/>
              <a:t>Support</a:t>
            </a:r>
            <a:r>
              <a:rPr lang="en-AU" sz="2400" dirty="0"/>
              <a:t> </a:t>
            </a:r>
            <a:r>
              <a:rPr lang="en-AU" sz="2800" dirty="0"/>
              <a:t>Consultancy</a:t>
            </a:r>
            <a:endParaRPr lang="en-AU" sz="2400" dirty="0"/>
          </a:p>
          <a:p>
            <a:r>
              <a:rPr lang="en-AU" sz="2400" dirty="0"/>
              <a:t>Organisational and operational change </a:t>
            </a:r>
          </a:p>
          <a:p>
            <a:r>
              <a:rPr lang="en-AU" sz="2400" dirty="0"/>
              <a:t>Tailored</a:t>
            </a:r>
          </a:p>
          <a:p>
            <a:r>
              <a:rPr lang="en-AU" sz="2400" dirty="0"/>
              <a:t>Available six months prior to roll out</a:t>
            </a:r>
          </a:p>
          <a:p>
            <a:endParaRPr lang="en-AU" sz="2400" dirty="0"/>
          </a:p>
          <a:p>
            <a:pPr marL="400050"/>
            <a:endParaRPr lang="en-AU" sz="20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555526"/>
            <a:ext cx="2120900" cy="264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366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757"/>
            <a:ext cx="8229600" cy="857250"/>
          </a:xfrm>
        </p:spPr>
        <p:txBody>
          <a:bodyPr>
            <a:normAutofit/>
          </a:bodyPr>
          <a:lstStyle/>
          <a:p>
            <a:pPr algn="l"/>
            <a:r>
              <a:rPr lang="en-AU" sz="3200" dirty="0" smtClean="0">
                <a:solidFill>
                  <a:srgbClr val="00B0F0"/>
                </a:solidFill>
              </a:rPr>
              <a:t>NDS Online Support</a:t>
            </a:r>
            <a:endParaRPr lang="en-AU" sz="3200" dirty="0">
              <a:solidFill>
                <a:srgbClr val="00B0F0"/>
              </a:solidFill>
            </a:endParaRPr>
          </a:p>
        </p:txBody>
      </p:sp>
      <p:pic>
        <p:nvPicPr>
          <p:cNvPr id="4" name="Content Placeholder 3"/>
          <p:cNvPicPr>
            <a:picLocks noGrp="1" noChangeAspect="1"/>
          </p:cNvPicPr>
          <p:nvPr>
            <p:ph idx="1"/>
          </p:nvPr>
        </p:nvPicPr>
        <p:blipFill>
          <a:blip r:embed="rId3"/>
          <a:stretch>
            <a:fillRect/>
          </a:stretch>
        </p:blipFill>
        <p:spPr>
          <a:xfrm>
            <a:off x="4355976" y="206851"/>
            <a:ext cx="3408582" cy="1822410"/>
          </a:xfrm>
          <a:prstGeom prst="rect">
            <a:avLst/>
          </a:prstGeom>
        </p:spPr>
      </p:pic>
      <p:sp>
        <p:nvSpPr>
          <p:cNvPr id="5" name="TextBox 4"/>
          <p:cNvSpPr txBox="1"/>
          <p:nvPr/>
        </p:nvSpPr>
        <p:spPr>
          <a:xfrm>
            <a:off x="128272" y="148157"/>
            <a:ext cx="5251896" cy="4093428"/>
          </a:xfrm>
          <a:prstGeom prst="rect">
            <a:avLst/>
          </a:prstGeom>
          <a:noFill/>
        </p:spPr>
        <p:txBody>
          <a:bodyPr wrap="square" rtlCol="0">
            <a:spAutoFit/>
          </a:bodyPr>
          <a:lstStyle/>
          <a:p>
            <a:endParaRPr lang="en-AU" sz="2000" dirty="0" smtClean="0"/>
          </a:p>
          <a:p>
            <a:endParaRPr lang="en-AU" sz="2000" dirty="0"/>
          </a:p>
          <a:p>
            <a:pPr marL="285750" indent="-285750">
              <a:buFont typeface="Arial" panose="020B0604020202020204" pitchFamily="34" charset="0"/>
              <a:buChar char="•"/>
            </a:pPr>
            <a:r>
              <a:rPr lang="en-AU" sz="2000" dirty="0" smtClean="0"/>
              <a:t>NDS Sector Transition </a:t>
            </a:r>
            <a:r>
              <a:rPr lang="en-AU" sz="2000" dirty="0"/>
              <a:t>P</a:t>
            </a:r>
            <a:r>
              <a:rPr lang="en-AU" sz="2000" dirty="0" smtClean="0"/>
              <a:t>roject Page</a:t>
            </a:r>
          </a:p>
          <a:p>
            <a:r>
              <a:rPr lang="en-AU" sz="2000" dirty="0" err="1" smtClean="0">
                <a:hlinkClick r:id="rId4"/>
              </a:rPr>
              <a:t>www.nds.org.au</a:t>
            </a:r>
            <a:r>
              <a:rPr lang="en-AU" sz="2000" dirty="0" smtClean="0">
                <a:hlinkClick r:id="rId4"/>
              </a:rPr>
              <a:t>/</a:t>
            </a:r>
            <a:r>
              <a:rPr lang="en-AU" sz="2000" dirty="0" err="1" smtClean="0">
                <a:hlinkClick r:id="rId4"/>
              </a:rPr>
              <a:t>stpvic</a:t>
            </a:r>
            <a:r>
              <a:rPr lang="en-AU" sz="2000" dirty="0" smtClean="0"/>
              <a:t> </a:t>
            </a:r>
          </a:p>
          <a:p>
            <a:pPr marL="285750" indent="-285750">
              <a:buFont typeface="Arial" panose="020B0604020202020204" pitchFamily="34" charset="0"/>
              <a:buChar char="•"/>
            </a:pPr>
            <a:endParaRPr lang="en-AU" sz="2000" dirty="0" smtClean="0"/>
          </a:p>
          <a:p>
            <a:pPr marL="285750" indent="-285750">
              <a:buFont typeface="Arial" panose="020B0604020202020204" pitchFamily="34" charset="0"/>
              <a:buChar char="•"/>
            </a:pPr>
            <a:r>
              <a:rPr lang="en-AU" sz="2000" dirty="0" smtClean="0"/>
              <a:t>NDIS Helpdesk</a:t>
            </a:r>
          </a:p>
          <a:p>
            <a:r>
              <a:rPr lang="en-AU" sz="2000" dirty="0" err="1" smtClean="0">
                <a:hlinkClick r:id="rId5"/>
              </a:rPr>
              <a:t>www.tinyurl.com</a:t>
            </a:r>
            <a:r>
              <a:rPr lang="en-AU" sz="2000" dirty="0" smtClean="0">
                <a:hlinkClick r:id="rId5"/>
              </a:rPr>
              <a:t>/</a:t>
            </a:r>
            <a:r>
              <a:rPr lang="en-AU" sz="2000" dirty="0" err="1" smtClean="0">
                <a:hlinkClick r:id="rId5"/>
              </a:rPr>
              <a:t>NDISHelpdesk</a:t>
            </a:r>
            <a:r>
              <a:rPr lang="en-AU" sz="2000" dirty="0" smtClean="0"/>
              <a:t> </a:t>
            </a:r>
          </a:p>
          <a:p>
            <a:pPr marL="285750" indent="-285750">
              <a:buFont typeface="Arial" panose="020B0604020202020204" pitchFamily="34" charset="0"/>
              <a:buChar char="•"/>
            </a:pPr>
            <a:endParaRPr lang="en-AU" sz="2000" dirty="0" smtClean="0"/>
          </a:p>
          <a:p>
            <a:pPr marL="285750" indent="-285750">
              <a:buFont typeface="Arial" panose="020B0604020202020204" pitchFamily="34" charset="0"/>
              <a:buChar char="•"/>
            </a:pPr>
            <a:r>
              <a:rPr lang="en-AU" sz="2000" dirty="0" smtClean="0"/>
              <a:t>Free monthly NDIS newsletter</a:t>
            </a:r>
          </a:p>
          <a:p>
            <a:r>
              <a:rPr lang="en-AU" sz="2000" dirty="0" err="1" smtClean="0">
                <a:hlinkClick r:id="rId4"/>
              </a:rPr>
              <a:t>www.nds.org.au</a:t>
            </a:r>
            <a:r>
              <a:rPr lang="en-AU" sz="2000" dirty="0" smtClean="0">
                <a:hlinkClick r:id="rId4"/>
              </a:rPr>
              <a:t>/</a:t>
            </a:r>
            <a:r>
              <a:rPr lang="en-AU" sz="2000" dirty="0" err="1" smtClean="0">
                <a:hlinkClick r:id="rId4"/>
              </a:rPr>
              <a:t>stpvic</a:t>
            </a:r>
            <a:r>
              <a:rPr lang="en-AU" sz="2000" dirty="0" smtClean="0"/>
              <a:t> </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smtClean="0"/>
              <a:t>NDS Provider Toolkit</a:t>
            </a:r>
          </a:p>
          <a:p>
            <a:r>
              <a:rPr lang="en-AU" sz="2000" dirty="0" err="1" smtClean="0">
                <a:hlinkClick r:id="rId6"/>
              </a:rPr>
              <a:t>www.nds.org.au</a:t>
            </a:r>
            <a:r>
              <a:rPr lang="en-AU" sz="2000" dirty="0" smtClean="0">
                <a:hlinkClick r:id="rId6"/>
              </a:rPr>
              <a:t>/resources/</a:t>
            </a:r>
            <a:r>
              <a:rPr lang="en-AU" sz="2000" dirty="0" err="1" smtClean="0">
                <a:hlinkClick r:id="rId6"/>
              </a:rPr>
              <a:t>ndisprovider</a:t>
            </a:r>
            <a:r>
              <a:rPr lang="en-AU" sz="2000" dirty="0" smtClean="0">
                <a:hlinkClick r:id="rId6"/>
              </a:rPr>
              <a:t>-toolkit</a:t>
            </a:r>
            <a:r>
              <a:rPr lang="en-AU" sz="2000" dirty="0" smtClean="0"/>
              <a:t> </a:t>
            </a:r>
            <a:endParaRPr lang="en-AU" sz="2000" dirty="0"/>
          </a:p>
        </p:txBody>
      </p:sp>
      <p:pic>
        <p:nvPicPr>
          <p:cNvPr id="7" name="Picture 2" descr="\\NDS.local\VIC\Folders$\brian.kirk\Desktop\CEO Conference\Toolkit ima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735688">
            <a:off x="6745690" y="343838"/>
            <a:ext cx="1656306" cy="23389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a:stretch>
            <a:fillRect/>
          </a:stretch>
        </p:blipFill>
        <p:spPr>
          <a:xfrm rot="21211048">
            <a:off x="6283780" y="2333340"/>
            <a:ext cx="2580125" cy="2246109"/>
          </a:xfrm>
          <a:prstGeom prst="rect">
            <a:avLst/>
          </a:prstGeom>
        </p:spPr>
      </p:pic>
    </p:spTree>
    <p:extLst>
      <p:ext uri="{BB962C8B-B14F-4D97-AF65-F5344CB8AC3E}">
        <p14:creationId xmlns:p14="http://schemas.microsoft.com/office/powerpoint/2010/main" val="3434026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9148304" cy="5148000"/>
          </a:xfrm>
          <a:prstGeom prst="rect">
            <a:avLst/>
          </a:prstGeom>
        </p:spPr>
      </p:pic>
      <p:sp>
        <p:nvSpPr>
          <p:cNvPr id="3" name="Content Placeholder 2"/>
          <p:cNvSpPr txBox="1">
            <a:spLocks/>
          </p:cNvSpPr>
          <p:nvPr/>
        </p:nvSpPr>
        <p:spPr>
          <a:xfrm>
            <a:off x="937748" y="267494"/>
            <a:ext cx="7272809" cy="9361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sz="5400" dirty="0" smtClean="0">
                <a:solidFill>
                  <a:schemeClr val="bg1"/>
                </a:solidFill>
                <a:latin typeface="Arial" panose="020B0604020202020204" pitchFamily="34" charset="0"/>
                <a:cs typeface="Arial" panose="020B0604020202020204" pitchFamily="34" charset="0"/>
              </a:rPr>
              <a:t>Thank you</a:t>
            </a:r>
            <a:endParaRPr lang="en-AU" sz="4000"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927" t="56333" r="75347" b="-2864"/>
          <a:stretch/>
        </p:blipFill>
        <p:spPr>
          <a:xfrm>
            <a:off x="3050471" y="1251804"/>
            <a:ext cx="828117" cy="777446"/>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30998" t="62658" r="34973" b="-659"/>
          <a:stretch/>
        </p:blipFill>
        <p:spPr>
          <a:xfrm>
            <a:off x="2978464" y="2259917"/>
            <a:ext cx="961924" cy="576064"/>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69424" t="62325" r="4547" b="333"/>
          <a:stretch/>
        </p:blipFill>
        <p:spPr>
          <a:xfrm>
            <a:off x="2970784" y="3000083"/>
            <a:ext cx="864096" cy="664794"/>
          </a:xfrm>
          <a:prstGeom prst="rect">
            <a:avLst/>
          </a:prstGeom>
        </p:spPr>
      </p:pic>
      <p:sp>
        <p:nvSpPr>
          <p:cNvPr id="7" name="Rectangle 6"/>
          <p:cNvSpPr/>
          <p:nvPr/>
        </p:nvSpPr>
        <p:spPr>
          <a:xfrm>
            <a:off x="3995937" y="1483148"/>
            <a:ext cx="1639145" cy="369332"/>
          </a:xfrm>
          <a:prstGeom prst="rect">
            <a:avLst/>
          </a:prstGeom>
        </p:spPr>
        <p:txBody>
          <a:bodyPr wrap="square">
            <a:spAutoFit/>
          </a:bodyPr>
          <a:lstStyle/>
          <a:p>
            <a:r>
              <a:rPr lang="en-AU" dirty="0" smtClean="0">
                <a:solidFill>
                  <a:schemeClr val="bg1"/>
                </a:solidFill>
                <a:latin typeface="Arial" panose="020B0604020202020204" pitchFamily="34" charset="0"/>
                <a:cs typeface="Arial" panose="020B0604020202020204" pitchFamily="34" charset="0"/>
              </a:rPr>
              <a:t>03 8341 4300</a:t>
            </a:r>
            <a:endParaRPr lang="en-AU"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3995936" y="2283255"/>
            <a:ext cx="2143200" cy="369332"/>
          </a:xfrm>
          <a:prstGeom prst="rect">
            <a:avLst/>
          </a:prstGeom>
        </p:spPr>
        <p:txBody>
          <a:bodyPr wrap="square">
            <a:spAutoFit/>
          </a:bodyPr>
          <a:lstStyle/>
          <a:p>
            <a:r>
              <a:rPr lang="en-AU" dirty="0" smtClean="0">
                <a:solidFill>
                  <a:schemeClr val="bg1"/>
                </a:solidFill>
                <a:latin typeface="Arial" panose="020B0604020202020204" pitchFamily="34" charset="0"/>
                <a:cs typeface="Arial" panose="020B0604020202020204" pitchFamily="34" charset="0"/>
              </a:rPr>
              <a:t>ndsvic@nds.org.au</a:t>
            </a:r>
            <a:endParaRPr lang="en-AU"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3995937" y="3147814"/>
            <a:ext cx="1063081" cy="369332"/>
          </a:xfrm>
          <a:prstGeom prst="rect">
            <a:avLst/>
          </a:prstGeom>
        </p:spPr>
        <p:txBody>
          <a:bodyPr wrap="square">
            <a:spAutoFit/>
          </a:bodyPr>
          <a:lstStyle/>
          <a:p>
            <a:r>
              <a:rPr lang="en-AU" dirty="0" smtClean="0">
                <a:solidFill>
                  <a:schemeClr val="bg1"/>
                </a:solidFill>
                <a:latin typeface="Arial" panose="020B0604020202020204" pitchFamily="34" charset="0"/>
                <a:cs typeface="Arial" panose="020B0604020202020204" pitchFamily="34" charset="0"/>
              </a:rPr>
              <a:t>@ndsvic</a:t>
            </a:r>
            <a:endParaRPr lang="en-AU"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476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90000"/>
              </a:lnSpc>
              <a:spcBef>
                <a:spcPct val="20000"/>
              </a:spcBef>
            </a:pPr>
            <a:r>
              <a:rPr lang="en-AU" sz="3300" dirty="0">
                <a:solidFill>
                  <a:srgbClr val="00B0F0"/>
                </a:solidFill>
                <a:latin typeface="Arial" panose="020B0604020202020204" pitchFamily="34" charset="0"/>
                <a:ea typeface="+mn-ea"/>
                <a:cs typeface="Arial" panose="020B0604020202020204" pitchFamily="34" charset="0"/>
              </a:rPr>
              <a:t>Getting the NDIS on track</a:t>
            </a:r>
          </a:p>
        </p:txBody>
      </p:sp>
      <p:sp>
        <p:nvSpPr>
          <p:cNvPr id="3" name="Content Placeholder 2"/>
          <p:cNvSpPr>
            <a:spLocks noGrp="1"/>
          </p:cNvSpPr>
          <p:nvPr>
            <p:ph idx="1"/>
          </p:nvPr>
        </p:nvSpPr>
        <p:spPr/>
        <p:txBody>
          <a:bodyPr>
            <a:normAutofit lnSpcReduction="10000"/>
          </a:bodyPr>
          <a:lstStyle/>
          <a:p>
            <a:pPr>
              <a:lnSpc>
                <a:spcPct val="80000"/>
              </a:lnSpc>
              <a:buClr>
                <a:srgbClr val="00B0F0"/>
              </a:buClr>
            </a:pPr>
            <a:r>
              <a:rPr lang="en-AU" sz="2400" dirty="0">
                <a:latin typeface="Arial" panose="020B0604020202020204" pitchFamily="34" charset="0"/>
                <a:cs typeface="Arial" panose="020B0604020202020204" pitchFamily="34" charset="0"/>
              </a:rPr>
              <a:t>Document released nationally by NDIS </a:t>
            </a:r>
            <a:r>
              <a:rPr lang="en-AU" sz="2400" dirty="0" smtClean="0">
                <a:latin typeface="Arial" panose="020B0604020202020204" pitchFamily="34" charset="0"/>
                <a:cs typeface="Arial" panose="020B0604020202020204" pitchFamily="34" charset="0"/>
              </a:rPr>
              <a:t>in early May 2017</a:t>
            </a:r>
            <a:endParaRPr lang="en-AU" sz="2400" dirty="0">
              <a:latin typeface="Arial" panose="020B0604020202020204" pitchFamily="34" charset="0"/>
              <a:cs typeface="Arial" panose="020B0604020202020204" pitchFamily="34" charset="0"/>
            </a:endParaRPr>
          </a:p>
          <a:p>
            <a:pPr>
              <a:lnSpc>
                <a:spcPct val="80000"/>
              </a:lnSpc>
              <a:buClr>
                <a:srgbClr val="00B0F0"/>
              </a:buClr>
            </a:pPr>
            <a:endParaRPr lang="en-AU" sz="2400" dirty="0">
              <a:latin typeface="Arial" panose="020B0604020202020204" pitchFamily="34" charset="0"/>
              <a:cs typeface="Arial" panose="020B0604020202020204" pitchFamily="34" charset="0"/>
            </a:endParaRPr>
          </a:p>
          <a:p>
            <a:pPr>
              <a:lnSpc>
                <a:spcPct val="80000"/>
              </a:lnSpc>
              <a:buClr>
                <a:srgbClr val="00B0F0"/>
              </a:buClr>
            </a:pPr>
            <a:r>
              <a:rPr lang="en-AU" sz="2400" dirty="0">
                <a:latin typeface="Arial" panose="020B0604020202020204" pitchFamily="34" charset="0"/>
                <a:cs typeface="Arial" panose="020B0604020202020204" pitchFamily="34" charset="0"/>
              </a:rPr>
              <a:t>Proposes practical measures to reduce avoidable pressures/risks on the NDIS</a:t>
            </a:r>
          </a:p>
          <a:p>
            <a:pPr>
              <a:lnSpc>
                <a:spcPct val="80000"/>
              </a:lnSpc>
              <a:buClr>
                <a:srgbClr val="00B0F0"/>
              </a:buClr>
            </a:pPr>
            <a:endParaRPr lang="en-AU" sz="2400" dirty="0">
              <a:latin typeface="Arial" panose="020B0604020202020204" pitchFamily="34" charset="0"/>
              <a:cs typeface="Arial" panose="020B0604020202020204" pitchFamily="34" charset="0"/>
            </a:endParaRPr>
          </a:p>
          <a:p>
            <a:pPr>
              <a:lnSpc>
                <a:spcPct val="80000"/>
              </a:lnSpc>
              <a:buClr>
                <a:srgbClr val="00B0F0"/>
              </a:buClr>
            </a:pPr>
            <a:r>
              <a:rPr lang="en-AU" sz="2400" dirty="0">
                <a:latin typeface="Arial" panose="020B0604020202020204" pitchFamily="34" charset="0"/>
                <a:cs typeface="Arial" panose="020B0604020202020204" pitchFamily="34" charset="0"/>
              </a:rPr>
              <a:t>Reflects member feedback</a:t>
            </a:r>
          </a:p>
          <a:p>
            <a:pPr>
              <a:lnSpc>
                <a:spcPct val="80000"/>
              </a:lnSpc>
              <a:buClr>
                <a:srgbClr val="00B0F0"/>
              </a:buClr>
            </a:pPr>
            <a:endParaRPr lang="en-AU" sz="2400" dirty="0">
              <a:latin typeface="Arial" panose="020B0604020202020204" pitchFamily="34" charset="0"/>
              <a:cs typeface="Arial" panose="020B0604020202020204" pitchFamily="34" charset="0"/>
            </a:endParaRPr>
          </a:p>
          <a:p>
            <a:pPr>
              <a:lnSpc>
                <a:spcPct val="80000"/>
              </a:lnSpc>
              <a:buClr>
                <a:srgbClr val="00B0F0"/>
              </a:buClr>
            </a:pPr>
            <a:r>
              <a:rPr lang="en-AU" sz="2400" dirty="0">
                <a:latin typeface="Arial" panose="020B0604020202020204" pitchFamily="34" charset="0"/>
                <a:cs typeface="Arial" panose="020B0604020202020204" pitchFamily="34" charset="0"/>
              </a:rPr>
              <a:t>Positive reception from members and the community to date</a:t>
            </a:r>
          </a:p>
          <a:p>
            <a:pPr>
              <a:lnSpc>
                <a:spcPct val="80000"/>
              </a:lnSpc>
              <a:buClr>
                <a:srgbClr val="00B0F0"/>
              </a:buClr>
            </a:pP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2294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lnSpc>
                <a:spcPct val="90000"/>
              </a:lnSpc>
              <a:spcBef>
                <a:spcPct val="20000"/>
              </a:spcBef>
            </a:pPr>
            <a:r>
              <a:rPr lang="en-AU" sz="3300" dirty="0" smtClean="0">
                <a:solidFill>
                  <a:srgbClr val="00B0F0"/>
                </a:solidFill>
                <a:latin typeface="Arial" panose="020B0604020202020204" pitchFamily="34" charset="0"/>
                <a:ea typeface="+mn-ea"/>
                <a:cs typeface="Arial" panose="020B0604020202020204" pitchFamily="34" charset="0"/>
              </a:rPr>
              <a:t>Getting the NDIS </a:t>
            </a:r>
            <a:r>
              <a:rPr lang="en-AU" sz="3300" dirty="0">
                <a:solidFill>
                  <a:srgbClr val="00B0F0"/>
                </a:solidFill>
                <a:latin typeface="Arial" panose="020B0604020202020204" pitchFamily="34" charset="0"/>
                <a:ea typeface="+mn-ea"/>
                <a:cs typeface="Arial" panose="020B0604020202020204" pitchFamily="34" charset="0"/>
              </a:rPr>
              <a:t>back on track</a:t>
            </a:r>
          </a:p>
        </p:txBody>
      </p:sp>
      <p:sp>
        <p:nvSpPr>
          <p:cNvPr id="3" name="Content Placeholder 2"/>
          <p:cNvSpPr>
            <a:spLocks noGrp="1"/>
          </p:cNvSpPr>
          <p:nvPr>
            <p:ph idx="1"/>
          </p:nvPr>
        </p:nvSpPr>
        <p:spPr>
          <a:xfrm>
            <a:off x="483633" y="1063229"/>
            <a:ext cx="8229600" cy="3394472"/>
          </a:xfrm>
        </p:spPr>
        <p:txBody>
          <a:bodyPr numCol="2">
            <a:normAutofit lnSpcReduction="10000"/>
          </a:bodyPr>
          <a:lstStyle/>
          <a:p>
            <a:pPr>
              <a:buClr>
                <a:srgbClr val="00B0F0"/>
              </a:buClr>
            </a:pPr>
            <a:r>
              <a:rPr lang="en-AU" sz="1600" b="1" dirty="0"/>
              <a:t>Trial planning partnerships with specialist disability service </a:t>
            </a:r>
            <a:r>
              <a:rPr lang="en-AU" sz="1600" b="1" dirty="0" smtClean="0"/>
              <a:t>providers</a:t>
            </a:r>
          </a:p>
          <a:p>
            <a:pPr>
              <a:buClr>
                <a:srgbClr val="00B0F0"/>
              </a:buClr>
            </a:pPr>
            <a:r>
              <a:rPr lang="en-AU" sz="1600" dirty="0"/>
              <a:t>Commence plan development with an accurate description of current </a:t>
            </a:r>
            <a:r>
              <a:rPr lang="en-AU" sz="1600" dirty="0" smtClean="0"/>
              <a:t>supports</a:t>
            </a:r>
          </a:p>
          <a:p>
            <a:pPr>
              <a:buClr>
                <a:srgbClr val="00B0F0"/>
              </a:buClr>
            </a:pPr>
            <a:r>
              <a:rPr lang="en-AU" sz="1600" b="1" dirty="0"/>
              <a:t>Allow participants the opportunity to comment on their plan before it is finalised</a:t>
            </a:r>
          </a:p>
          <a:p>
            <a:pPr>
              <a:buClr>
                <a:srgbClr val="00B0F0"/>
              </a:buClr>
            </a:pPr>
            <a:r>
              <a:rPr lang="en-AU" sz="1600" b="1" dirty="0"/>
              <a:t>Include coordination of supports in the plans of participants with complex conditions </a:t>
            </a:r>
          </a:p>
          <a:p>
            <a:pPr>
              <a:buClr>
                <a:srgbClr val="00B0F0"/>
              </a:buClr>
            </a:pPr>
            <a:r>
              <a:rPr lang="en-AU" sz="1600" dirty="0" smtClean="0"/>
              <a:t>Inform current </a:t>
            </a:r>
            <a:r>
              <a:rPr lang="en-AU" sz="1600" dirty="0"/>
              <a:t>providers of a participant as soon as </a:t>
            </a:r>
            <a:r>
              <a:rPr lang="en-AU" sz="1600" dirty="0" smtClean="0"/>
              <a:t>they have an </a:t>
            </a:r>
            <a:r>
              <a:rPr lang="en-AU" sz="1600" dirty="0"/>
              <a:t>approved </a:t>
            </a:r>
            <a:r>
              <a:rPr lang="en-AU" sz="1600" dirty="0" smtClean="0"/>
              <a:t>plan</a:t>
            </a:r>
          </a:p>
          <a:p>
            <a:pPr>
              <a:buClr>
                <a:srgbClr val="00B0F0"/>
              </a:buClr>
            </a:pPr>
            <a:r>
              <a:rPr lang="en-AU" sz="1600" dirty="0" smtClean="0"/>
              <a:t>Less questions in the assessment/planning process</a:t>
            </a:r>
          </a:p>
          <a:p>
            <a:pPr>
              <a:buClr>
                <a:srgbClr val="00B0F0"/>
              </a:buClr>
            </a:pPr>
            <a:r>
              <a:rPr lang="en-AU" sz="1600" dirty="0" smtClean="0"/>
              <a:t>‘Work first’ approach re employment supports in plans</a:t>
            </a:r>
          </a:p>
          <a:p>
            <a:pPr>
              <a:buClr>
                <a:srgbClr val="00B0F0"/>
              </a:buClr>
            </a:pPr>
            <a:r>
              <a:rPr lang="en-AU" sz="1600" dirty="0" smtClean="0"/>
              <a:t>Access to SLES as early as Year 10; extend SLES beyond 2 years for employment outcomes</a:t>
            </a:r>
          </a:p>
          <a:p>
            <a:pPr>
              <a:buClr>
                <a:srgbClr val="00B0F0"/>
              </a:buClr>
            </a:pPr>
            <a:r>
              <a:rPr lang="en-AU" sz="1600" dirty="0" smtClean="0"/>
              <a:t>S</a:t>
            </a:r>
            <a:r>
              <a:rPr lang="en-AU" sz="1600" b="1" dirty="0" smtClean="0"/>
              <a:t>uite of initiatives to ensure viability of SEEs</a:t>
            </a:r>
          </a:p>
          <a:p>
            <a:pPr>
              <a:buClr>
                <a:srgbClr val="00B0F0"/>
              </a:buClr>
            </a:pPr>
            <a:r>
              <a:rPr lang="en-AU" sz="1600" dirty="0" smtClean="0"/>
              <a:t>Emergency response system with 24 hour phone line</a:t>
            </a:r>
          </a:p>
          <a:p>
            <a:pPr>
              <a:buClr>
                <a:srgbClr val="00B0F0"/>
              </a:buClr>
            </a:pPr>
            <a:r>
              <a:rPr lang="en-AU" sz="1600" dirty="0" smtClean="0"/>
              <a:t>Compensation for  increased costs to providers in case of natural disasters</a:t>
            </a:r>
            <a:endParaRPr lang="en-AU" sz="1600" dirty="0"/>
          </a:p>
          <a:p>
            <a:endParaRPr lang="en-AU" sz="1600" dirty="0"/>
          </a:p>
        </p:txBody>
      </p:sp>
      <p:pic>
        <p:nvPicPr>
          <p:cNvPr id="4" name="Picture 3"/>
          <p:cNvPicPr>
            <a:picLocks noChangeAspect="1"/>
          </p:cNvPicPr>
          <p:nvPr/>
        </p:nvPicPr>
        <p:blipFill>
          <a:blip r:embed="rId3"/>
          <a:stretch>
            <a:fillRect/>
          </a:stretch>
        </p:blipFill>
        <p:spPr>
          <a:xfrm>
            <a:off x="6588224" y="267494"/>
            <a:ext cx="2268488" cy="939751"/>
          </a:xfrm>
          <a:prstGeom prst="rect">
            <a:avLst/>
          </a:prstGeom>
        </p:spPr>
      </p:pic>
    </p:spTree>
    <p:extLst>
      <p:ext uri="{BB962C8B-B14F-4D97-AF65-F5344CB8AC3E}">
        <p14:creationId xmlns:p14="http://schemas.microsoft.com/office/powerpoint/2010/main" val="3706819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8854"/>
            <a:ext cx="8229600" cy="857250"/>
          </a:xfrm>
        </p:spPr>
        <p:txBody>
          <a:bodyPr>
            <a:noAutofit/>
          </a:bodyPr>
          <a:lstStyle/>
          <a:p>
            <a:pPr algn="l">
              <a:lnSpc>
                <a:spcPct val="90000"/>
              </a:lnSpc>
              <a:spcBef>
                <a:spcPct val="20000"/>
              </a:spcBef>
            </a:pPr>
            <a:r>
              <a:rPr lang="en-AU" sz="3300" dirty="0" smtClean="0">
                <a:solidFill>
                  <a:srgbClr val="00B0F0"/>
                </a:solidFill>
                <a:latin typeface="Arial" panose="020B0604020202020204" pitchFamily="34" charset="0"/>
                <a:ea typeface="+mn-ea"/>
                <a:cs typeface="Arial" panose="020B0604020202020204" pitchFamily="34" charset="0"/>
              </a:rPr>
              <a:t>Getting the NDIS </a:t>
            </a:r>
            <a:r>
              <a:rPr lang="en-AU" sz="3300" dirty="0">
                <a:solidFill>
                  <a:srgbClr val="00B0F0"/>
                </a:solidFill>
                <a:latin typeface="Arial" panose="020B0604020202020204" pitchFamily="34" charset="0"/>
                <a:ea typeface="+mn-ea"/>
                <a:cs typeface="Arial" panose="020B0604020202020204" pitchFamily="34" charset="0"/>
              </a:rPr>
              <a:t>back on track</a:t>
            </a:r>
          </a:p>
        </p:txBody>
      </p:sp>
      <p:sp>
        <p:nvSpPr>
          <p:cNvPr id="3" name="Content Placeholder 2"/>
          <p:cNvSpPr>
            <a:spLocks noGrp="1"/>
          </p:cNvSpPr>
          <p:nvPr>
            <p:ph idx="1"/>
          </p:nvPr>
        </p:nvSpPr>
        <p:spPr>
          <a:xfrm>
            <a:off x="683568" y="771550"/>
            <a:ext cx="8229600" cy="3744416"/>
          </a:xfrm>
        </p:spPr>
        <p:txBody>
          <a:bodyPr numCol="2">
            <a:noAutofit/>
          </a:bodyPr>
          <a:lstStyle/>
          <a:p>
            <a:pPr>
              <a:buClr>
                <a:srgbClr val="00B0F0"/>
              </a:buClr>
            </a:pPr>
            <a:r>
              <a:rPr lang="en-AU" sz="1600" b="1" dirty="0"/>
              <a:t>Streamline provider registration across </a:t>
            </a:r>
            <a:r>
              <a:rPr lang="en-AU" sz="1600" b="1" dirty="0" smtClean="0"/>
              <a:t>states</a:t>
            </a:r>
            <a:endParaRPr lang="en-AU" sz="1600" b="1" dirty="0"/>
          </a:p>
          <a:p>
            <a:pPr>
              <a:buClr>
                <a:srgbClr val="00B0F0"/>
              </a:buClr>
            </a:pPr>
            <a:r>
              <a:rPr lang="en-AU" sz="1600" b="1" dirty="0"/>
              <a:t>Don’t compel future separation of SDA </a:t>
            </a:r>
            <a:r>
              <a:rPr lang="en-AU" sz="1600" b="1" dirty="0" smtClean="0"/>
              <a:t>&amp; SILs </a:t>
            </a:r>
            <a:r>
              <a:rPr lang="en-AU" sz="1600" b="1" dirty="0"/>
              <a:t>beyond separate service </a:t>
            </a:r>
            <a:r>
              <a:rPr lang="en-AU" sz="1600" b="1" dirty="0" smtClean="0"/>
              <a:t>agreements</a:t>
            </a:r>
            <a:endParaRPr lang="en-AU" sz="1600" b="1" dirty="0"/>
          </a:p>
          <a:p>
            <a:pPr>
              <a:buClr>
                <a:srgbClr val="00B0F0"/>
              </a:buClr>
            </a:pPr>
            <a:r>
              <a:rPr lang="en-AU" sz="1600" dirty="0"/>
              <a:t>Fund user cost of capital for respite houses and day services</a:t>
            </a:r>
          </a:p>
          <a:p>
            <a:pPr>
              <a:buClr>
                <a:srgbClr val="00B0F0"/>
              </a:buClr>
            </a:pPr>
            <a:r>
              <a:rPr lang="en-AU" sz="1600" dirty="0"/>
              <a:t>Discontinue in-kind </a:t>
            </a:r>
            <a:r>
              <a:rPr lang="en-AU" sz="1600" dirty="0" smtClean="0"/>
              <a:t>arrangements</a:t>
            </a:r>
          </a:p>
          <a:p>
            <a:pPr>
              <a:buClr>
                <a:srgbClr val="00B0F0"/>
              </a:buClr>
            </a:pPr>
            <a:r>
              <a:rPr lang="en-AU" sz="1600" b="1" dirty="0" smtClean="0"/>
              <a:t>Pending price de-regulation, measures to ensure realistic prices </a:t>
            </a:r>
          </a:p>
          <a:p>
            <a:pPr>
              <a:buClr>
                <a:srgbClr val="00B0F0"/>
              </a:buClr>
            </a:pPr>
            <a:r>
              <a:rPr lang="en-AU" sz="1600" b="1" dirty="0"/>
              <a:t>Revise method for determining remote locations and price loadings </a:t>
            </a:r>
          </a:p>
          <a:p>
            <a:pPr>
              <a:buClr>
                <a:srgbClr val="00B0F0"/>
              </a:buClr>
            </a:pPr>
            <a:r>
              <a:rPr lang="en-AU" sz="1600" b="1" dirty="0"/>
              <a:t>Establish industry advisory group to design and test ICT system changes before their introduction</a:t>
            </a:r>
          </a:p>
          <a:p>
            <a:pPr>
              <a:buClr>
                <a:srgbClr val="00B0F0"/>
              </a:buClr>
            </a:pPr>
            <a:r>
              <a:rPr lang="en-AU" sz="1600" dirty="0"/>
              <a:t>Use co-design to work out how participants with complex needs or who live in regional or remote areas can best be assisted to travel</a:t>
            </a:r>
          </a:p>
          <a:p>
            <a:pPr>
              <a:buClr>
                <a:srgbClr val="00B0F0"/>
              </a:buClr>
            </a:pPr>
            <a:r>
              <a:rPr lang="en-AU" sz="1600" b="1" dirty="0"/>
              <a:t>Cease requirement that providers must quote for all SILS participants</a:t>
            </a:r>
          </a:p>
          <a:p>
            <a:pPr>
              <a:buClr>
                <a:srgbClr val="00B0F0"/>
              </a:buClr>
            </a:pPr>
            <a:r>
              <a:rPr lang="en-AU" sz="1600" dirty="0"/>
              <a:t>Establish dedicated telephone service </a:t>
            </a:r>
          </a:p>
          <a:p>
            <a:pPr>
              <a:buClr>
                <a:srgbClr val="00B0F0"/>
              </a:buClr>
            </a:pPr>
            <a:r>
              <a:rPr lang="en-AU" sz="1600" dirty="0"/>
              <a:t>Fund and assist development of industry plan, led by the NG sector</a:t>
            </a:r>
          </a:p>
          <a:p>
            <a:pPr>
              <a:buClr>
                <a:srgbClr val="00B0F0"/>
              </a:buClr>
            </a:pPr>
            <a:r>
              <a:rPr lang="en-AU" sz="1600" b="1" dirty="0"/>
              <a:t>Expand provision of market data </a:t>
            </a:r>
          </a:p>
          <a:p>
            <a:pPr>
              <a:buClr>
                <a:srgbClr val="00B0F0"/>
              </a:buClr>
            </a:pPr>
            <a:r>
              <a:rPr lang="en-AU" sz="1600" dirty="0"/>
              <a:t>Establish national disability research </a:t>
            </a:r>
            <a:r>
              <a:rPr lang="en-AU" sz="1600" dirty="0" smtClean="0"/>
              <a:t>entity </a:t>
            </a:r>
            <a:endParaRPr lang="en-AU" sz="1600" dirty="0"/>
          </a:p>
        </p:txBody>
      </p:sp>
      <p:pic>
        <p:nvPicPr>
          <p:cNvPr id="4" name="Picture 3"/>
          <p:cNvPicPr>
            <a:picLocks noChangeAspect="1"/>
          </p:cNvPicPr>
          <p:nvPr/>
        </p:nvPicPr>
        <p:blipFill>
          <a:blip r:embed="rId3"/>
          <a:stretch>
            <a:fillRect/>
          </a:stretch>
        </p:blipFill>
        <p:spPr>
          <a:xfrm>
            <a:off x="6645259" y="195486"/>
            <a:ext cx="2267909" cy="938865"/>
          </a:xfrm>
          <a:prstGeom prst="rect">
            <a:avLst/>
          </a:prstGeom>
        </p:spPr>
      </p:pic>
    </p:spTree>
    <p:extLst>
      <p:ext uri="{BB962C8B-B14F-4D97-AF65-F5344CB8AC3E}">
        <p14:creationId xmlns:p14="http://schemas.microsoft.com/office/powerpoint/2010/main" val="367080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6038"/>
            <a:ext cx="9148304" cy="5148000"/>
          </a:xfrm>
          <a:prstGeom prst="rect">
            <a:avLst/>
          </a:prstGeom>
        </p:spPr>
      </p:pic>
      <p:sp>
        <p:nvSpPr>
          <p:cNvPr id="3" name="Content Placeholder 2"/>
          <p:cNvSpPr txBox="1">
            <a:spLocks/>
          </p:cNvSpPr>
          <p:nvPr/>
        </p:nvSpPr>
        <p:spPr>
          <a:xfrm>
            <a:off x="467543" y="1491631"/>
            <a:ext cx="8280921" cy="28803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sz="6900" dirty="0" smtClean="0">
                <a:solidFill>
                  <a:prstClr val="white"/>
                </a:solidFill>
                <a:latin typeface="Arial" panose="020B0604020202020204" pitchFamily="34" charset="0"/>
                <a:cs typeface="Arial" panose="020B0604020202020204" pitchFamily="34" charset="0"/>
              </a:rPr>
              <a:t>NDIS 3</a:t>
            </a:r>
            <a:r>
              <a:rPr lang="en-AU" sz="6900" baseline="30000" dirty="0" smtClean="0">
                <a:solidFill>
                  <a:prstClr val="white"/>
                </a:solidFill>
                <a:latin typeface="Arial" panose="020B0604020202020204" pitchFamily="34" charset="0"/>
                <a:cs typeface="Arial" panose="020B0604020202020204" pitchFamily="34" charset="0"/>
              </a:rPr>
              <a:t>rd</a:t>
            </a:r>
            <a:r>
              <a:rPr lang="en-AU" sz="6900" dirty="0" smtClean="0">
                <a:solidFill>
                  <a:prstClr val="white"/>
                </a:solidFill>
                <a:latin typeface="Arial" panose="020B0604020202020204" pitchFamily="34" charset="0"/>
                <a:cs typeface="Arial" panose="020B0604020202020204" pitchFamily="34" charset="0"/>
              </a:rPr>
              <a:t> Quarterly Report 2016-17</a:t>
            </a:r>
            <a:endParaRPr lang="en-AU" sz="2800" dirty="0">
              <a:solidFill>
                <a:prstClr val="white"/>
              </a:solidFill>
              <a:latin typeface="Arial" panose="020B0604020202020204" pitchFamily="34" charset="0"/>
              <a:cs typeface="Arial" panose="020B0604020202020204" pitchFamily="34" charset="0"/>
            </a:endParaRPr>
          </a:p>
          <a:p>
            <a:endParaRPr lang="en-AU" sz="4000" dirty="0">
              <a:solidFill>
                <a:prstClr val="white"/>
              </a:solidFill>
              <a:latin typeface="HelveticaNeue LightCond" pitchFamily="34" charset="0"/>
            </a:endParaRPr>
          </a:p>
        </p:txBody>
      </p:sp>
    </p:spTree>
    <p:extLst>
      <p:ext uri="{BB962C8B-B14F-4D97-AF65-F5344CB8AC3E}">
        <p14:creationId xmlns:p14="http://schemas.microsoft.com/office/powerpoint/2010/main" val="85122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8229600" cy="857250"/>
          </a:xfrm>
        </p:spPr>
        <p:txBody>
          <a:bodyPr>
            <a:normAutofit/>
          </a:bodyPr>
          <a:lstStyle/>
          <a:p>
            <a:r>
              <a:rPr lang="en-AU" sz="3200" dirty="0">
                <a:solidFill>
                  <a:srgbClr val="00B0F0"/>
                </a:solidFill>
                <a:latin typeface="Arial" panose="020B0604020202020204" pitchFamily="34" charset="0"/>
                <a:cs typeface="Arial" panose="020B0604020202020204" pitchFamily="34" charset="0"/>
              </a:rPr>
              <a:t>NDIS 3rd Quarterly Report 2016-17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899399"/>
            <a:ext cx="6968380" cy="3468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22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6038"/>
            <a:ext cx="9148304" cy="5148000"/>
          </a:xfrm>
          <a:prstGeom prst="rect">
            <a:avLst/>
          </a:prstGeom>
        </p:spPr>
      </p:pic>
      <p:sp>
        <p:nvSpPr>
          <p:cNvPr id="3" name="Content Placeholder 2"/>
          <p:cNvSpPr txBox="1">
            <a:spLocks/>
          </p:cNvSpPr>
          <p:nvPr/>
        </p:nvSpPr>
        <p:spPr>
          <a:xfrm>
            <a:off x="539552" y="1149878"/>
            <a:ext cx="8280921" cy="288032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sz="6900" dirty="0" smtClean="0">
                <a:solidFill>
                  <a:schemeClr val="bg1"/>
                </a:solidFill>
                <a:latin typeface="Arial" panose="020B0604020202020204" pitchFamily="34" charset="0"/>
                <a:cs typeface="Arial" panose="020B0604020202020204" pitchFamily="34" charset="0"/>
              </a:rPr>
              <a:t>PC’s Review of NDIS Costs</a:t>
            </a:r>
          </a:p>
          <a:p>
            <a:endParaRPr lang="en-AU" sz="4000" dirty="0" smtClean="0">
              <a:solidFill>
                <a:schemeClr val="bg1"/>
              </a:solidFill>
              <a:latin typeface="Arial" panose="020B0604020202020204" pitchFamily="34" charset="0"/>
              <a:cs typeface="Arial" panose="020B0604020202020204" pitchFamily="34" charset="0"/>
            </a:endParaRPr>
          </a:p>
          <a:p>
            <a:r>
              <a:rPr lang="en-AU" sz="4000" dirty="0" smtClean="0">
                <a:solidFill>
                  <a:schemeClr val="bg1"/>
                </a:solidFill>
                <a:latin typeface="Arial" panose="020B0604020202020204" pitchFamily="34" charset="0"/>
                <a:cs typeface="Arial" panose="020B0604020202020204" pitchFamily="34" charset="0"/>
              </a:rPr>
              <a:t> </a:t>
            </a:r>
            <a:endParaRPr lang="en-AU" sz="2800" dirty="0">
              <a:solidFill>
                <a:schemeClr val="bg1"/>
              </a:solidFill>
              <a:latin typeface="Arial" panose="020B0604020202020204" pitchFamily="34" charset="0"/>
              <a:cs typeface="Arial" panose="020B0604020202020204" pitchFamily="34" charset="0"/>
            </a:endParaRPr>
          </a:p>
          <a:p>
            <a:endParaRPr lang="en-AU" sz="4000" dirty="0">
              <a:solidFill>
                <a:schemeClr val="bg1"/>
              </a:solidFill>
              <a:latin typeface="HelveticaNeue LightCond" pitchFamily="34" charset="0"/>
            </a:endParaRPr>
          </a:p>
        </p:txBody>
      </p:sp>
    </p:spTree>
    <p:extLst>
      <p:ext uri="{BB962C8B-B14F-4D97-AF65-F5344CB8AC3E}">
        <p14:creationId xmlns:p14="http://schemas.microsoft.com/office/powerpoint/2010/main" val="2295459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486"/>
            <a:ext cx="8229600" cy="857250"/>
          </a:xfrm>
        </p:spPr>
        <p:txBody>
          <a:bodyPr>
            <a:normAutofit/>
          </a:bodyPr>
          <a:lstStyle/>
          <a:p>
            <a:pPr algn="l"/>
            <a:r>
              <a:rPr lang="en-AU" sz="3200" dirty="0">
                <a:solidFill>
                  <a:srgbClr val="00B0F0"/>
                </a:solidFill>
                <a:latin typeface="Arial" panose="020B0604020202020204" pitchFamily="34" charset="0"/>
                <a:ea typeface="+mn-ea"/>
                <a:cs typeface="Arial" panose="020B0604020202020204" pitchFamily="34" charset="0"/>
              </a:rPr>
              <a:t>PC’s position paper on NDIS Costs</a:t>
            </a:r>
          </a:p>
        </p:txBody>
      </p:sp>
      <p:sp>
        <p:nvSpPr>
          <p:cNvPr id="3" name="Content Placeholder 2"/>
          <p:cNvSpPr>
            <a:spLocks noGrp="1"/>
          </p:cNvSpPr>
          <p:nvPr>
            <p:ph idx="1"/>
          </p:nvPr>
        </p:nvSpPr>
        <p:spPr>
          <a:xfrm>
            <a:off x="457200" y="843558"/>
            <a:ext cx="8229600" cy="3394472"/>
          </a:xfrm>
        </p:spPr>
        <p:txBody>
          <a:bodyPr>
            <a:normAutofit fontScale="92500"/>
          </a:bodyPr>
          <a:lstStyle/>
          <a:p>
            <a:r>
              <a:rPr lang="en-AU" sz="2000" dirty="0" smtClean="0"/>
              <a:t>Reinforces many issues raised by NDS</a:t>
            </a:r>
          </a:p>
          <a:p>
            <a:r>
              <a:rPr lang="en-AU" sz="2000" dirty="0" smtClean="0"/>
              <a:t>Range of recommendations re improving planning quality</a:t>
            </a:r>
          </a:p>
          <a:p>
            <a:r>
              <a:rPr lang="en-AU" sz="2000" dirty="0" smtClean="0"/>
              <a:t>Current policy setting unlikely to see enough providers and workers as scheme rolls out.</a:t>
            </a:r>
          </a:p>
          <a:p>
            <a:r>
              <a:rPr lang="en-AU" sz="2000" dirty="0" smtClean="0"/>
              <a:t>Immediately introduce Independent Price Monitor to review prices</a:t>
            </a:r>
          </a:p>
          <a:p>
            <a:r>
              <a:rPr lang="en-AU" sz="2000" dirty="0" smtClean="0"/>
              <a:t>Relax guidelines re paying informal carers living with participant</a:t>
            </a:r>
          </a:p>
          <a:p>
            <a:r>
              <a:rPr lang="en-AU" sz="2000" dirty="0" smtClean="0"/>
              <a:t>Implementation of e-market and more detailed market position statements</a:t>
            </a:r>
          </a:p>
          <a:p>
            <a:r>
              <a:rPr lang="en-AU" sz="2000" dirty="0" smtClean="0"/>
              <a:t>Increased funding for ILC</a:t>
            </a:r>
          </a:p>
          <a:p>
            <a:r>
              <a:rPr lang="en-AU" sz="2000" dirty="0" smtClean="0"/>
              <a:t>NDS keen to get member feedback re position paper: Ken Baker/Philippa Angley</a:t>
            </a:r>
          </a:p>
          <a:p>
            <a:endParaRPr lang="en-AU" sz="2000" dirty="0" smtClean="0"/>
          </a:p>
        </p:txBody>
      </p:sp>
    </p:spTree>
    <p:extLst>
      <p:ext uri="{BB962C8B-B14F-4D97-AF65-F5344CB8AC3E}">
        <p14:creationId xmlns:p14="http://schemas.microsoft.com/office/powerpoint/2010/main" val="1276969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6038"/>
            <a:ext cx="9148304" cy="5148000"/>
          </a:xfrm>
          <a:prstGeom prst="rect">
            <a:avLst/>
          </a:prstGeom>
        </p:spPr>
      </p:pic>
      <p:sp>
        <p:nvSpPr>
          <p:cNvPr id="3" name="Content Placeholder 2"/>
          <p:cNvSpPr txBox="1">
            <a:spLocks/>
          </p:cNvSpPr>
          <p:nvPr/>
        </p:nvSpPr>
        <p:spPr>
          <a:xfrm>
            <a:off x="467544" y="1149878"/>
            <a:ext cx="8280921" cy="28803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sz="6900" dirty="0" smtClean="0">
                <a:solidFill>
                  <a:schemeClr val="bg1"/>
                </a:solidFill>
                <a:latin typeface="Arial" panose="020B0604020202020204" pitchFamily="34" charset="0"/>
                <a:cs typeface="Arial" panose="020B0604020202020204" pitchFamily="34" charset="0"/>
              </a:rPr>
              <a:t>NDIA’s Price Review</a:t>
            </a:r>
          </a:p>
          <a:p>
            <a:endParaRPr lang="en-AU" sz="4000" dirty="0" smtClean="0">
              <a:solidFill>
                <a:schemeClr val="bg1"/>
              </a:solidFill>
              <a:latin typeface="Arial" panose="020B0604020202020204" pitchFamily="34" charset="0"/>
              <a:cs typeface="Arial" panose="020B0604020202020204" pitchFamily="34" charset="0"/>
            </a:endParaRPr>
          </a:p>
          <a:p>
            <a:r>
              <a:rPr lang="en-AU" sz="4000" dirty="0" smtClean="0">
                <a:solidFill>
                  <a:schemeClr val="bg1"/>
                </a:solidFill>
                <a:latin typeface="Arial" panose="020B0604020202020204" pitchFamily="34" charset="0"/>
                <a:cs typeface="Arial" panose="020B0604020202020204" pitchFamily="34" charset="0"/>
              </a:rPr>
              <a:t> </a:t>
            </a:r>
            <a:endParaRPr lang="en-AU" sz="2800" dirty="0">
              <a:solidFill>
                <a:schemeClr val="bg1"/>
              </a:solidFill>
              <a:latin typeface="Arial" panose="020B0604020202020204" pitchFamily="34" charset="0"/>
              <a:cs typeface="Arial" panose="020B0604020202020204" pitchFamily="34" charset="0"/>
            </a:endParaRPr>
          </a:p>
          <a:p>
            <a:endParaRPr lang="en-AU" sz="4000" dirty="0">
              <a:solidFill>
                <a:schemeClr val="bg1"/>
              </a:solidFill>
              <a:latin typeface="HelveticaNeue LightCond" pitchFamily="34" charset="0"/>
            </a:endParaRPr>
          </a:p>
        </p:txBody>
      </p:sp>
    </p:spTree>
    <p:extLst>
      <p:ext uri="{BB962C8B-B14F-4D97-AF65-F5344CB8AC3E}">
        <p14:creationId xmlns:p14="http://schemas.microsoft.com/office/powerpoint/2010/main" val="3264442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4286</TotalTime>
  <Words>1780</Words>
  <Application>Microsoft Office PowerPoint</Application>
  <PresentationFormat>On-screen Show (16:9)</PresentationFormat>
  <Paragraphs>225</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HelveticaNeue LightCond</vt:lpstr>
      <vt:lpstr>Office Theme</vt:lpstr>
      <vt:lpstr>PowerPoint Presentation</vt:lpstr>
      <vt:lpstr>Getting the NDIS on track</vt:lpstr>
      <vt:lpstr>Getting the NDIS back on track</vt:lpstr>
      <vt:lpstr>Getting the NDIS back on track</vt:lpstr>
      <vt:lpstr>PowerPoint Presentation</vt:lpstr>
      <vt:lpstr>NDIS 3rd Quarterly Report 2016-17</vt:lpstr>
      <vt:lpstr>PowerPoint Presentation</vt:lpstr>
      <vt:lpstr>PC’s position paper on NDIS Costs</vt:lpstr>
      <vt:lpstr>PowerPoint Presentation</vt:lpstr>
      <vt:lpstr>NDIA Price Review: a disappointing outcome with another review to come</vt:lpstr>
      <vt:lpstr>PowerPoint Presentation</vt:lpstr>
      <vt:lpstr>PowerPoint Presentation</vt:lpstr>
      <vt:lpstr>PowerPoint Presentation</vt:lpstr>
      <vt:lpstr>PowerPoint Presentation</vt:lpstr>
      <vt:lpstr>PowerPoint Presentation</vt:lpstr>
      <vt:lpstr>PowerPoint Presentation</vt:lpstr>
      <vt:lpstr>Sector Support Support</vt:lpstr>
      <vt:lpstr>NDS Online Support</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Georgia Kemmis</dc:creator>
  <cp:lastModifiedBy>Belinda Wilson</cp:lastModifiedBy>
  <cp:revision>196</cp:revision>
  <cp:lastPrinted>2017-05-01T23:07:10Z</cp:lastPrinted>
  <dcterms:created xsi:type="dcterms:W3CDTF">2016-11-23T05:45:36Z</dcterms:created>
  <dcterms:modified xsi:type="dcterms:W3CDTF">2017-06-21T00:52:23Z</dcterms:modified>
</cp:coreProperties>
</file>